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3" r:id="rId2"/>
    <p:sldId id="264" r:id="rId3"/>
    <p:sldId id="320" r:id="rId4"/>
    <p:sldId id="265" r:id="rId5"/>
    <p:sldId id="266" r:id="rId6"/>
    <p:sldId id="261" r:id="rId7"/>
    <p:sldId id="267" r:id="rId8"/>
    <p:sldId id="268" r:id="rId9"/>
    <p:sldId id="269" r:id="rId10"/>
    <p:sldId id="270" r:id="rId11"/>
    <p:sldId id="271" r:id="rId12"/>
    <p:sldId id="272" r:id="rId13"/>
    <p:sldId id="275" r:id="rId14"/>
    <p:sldId id="314" r:id="rId15"/>
    <p:sldId id="306" r:id="rId16"/>
    <p:sldId id="279" r:id="rId17"/>
    <p:sldId id="273" r:id="rId18"/>
    <p:sldId id="280" r:id="rId19"/>
    <p:sldId id="281" r:id="rId20"/>
    <p:sldId id="312" r:id="rId21"/>
    <p:sldId id="282" r:id="rId22"/>
    <p:sldId id="283" r:id="rId23"/>
    <p:sldId id="285" r:id="rId24"/>
    <p:sldId id="284" r:id="rId25"/>
    <p:sldId id="286" r:id="rId26"/>
    <p:sldId id="315" r:id="rId27"/>
    <p:sldId id="288" r:id="rId28"/>
    <p:sldId id="300" r:id="rId29"/>
    <p:sldId id="289" r:id="rId30"/>
    <p:sldId id="290" r:id="rId31"/>
    <p:sldId id="291" r:id="rId32"/>
    <p:sldId id="292" r:id="rId33"/>
    <p:sldId id="318" r:id="rId34"/>
    <p:sldId id="319" r:id="rId35"/>
    <p:sldId id="294" r:id="rId36"/>
    <p:sldId id="295" r:id="rId37"/>
    <p:sldId id="296" r:id="rId38"/>
    <p:sldId id="297" r:id="rId39"/>
    <p:sldId id="298" r:id="rId40"/>
    <p:sldId id="299" r:id="rId41"/>
    <p:sldId id="25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F5"/>
    <a:srgbClr val="1CADE4"/>
    <a:srgbClr val="9BD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05755F4-6807-4B03-8F17-F0EAACD4B8C9}" type="datetimeFigureOut">
              <a:rPr lang="en-US" smtClean="0"/>
              <a:t>1/26/2026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FB445FE-19CA-4E28-981B-5A9411E41709}" type="slidenum">
              <a:rPr lang="en-US" smtClean="0"/>
              <a:t>‹#›</a:t>
            </a:fld>
            <a:endParaRPr lang="en-US"/>
          </a:p>
        </p:txBody>
      </p:sp>
    </p:spTree>
    <p:extLst>
      <p:ext uri="{BB962C8B-B14F-4D97-AF65-F5344CB8AC3E}">
        <p14:creationId xmlns:p14="http://schemas.microsoft.com/office/powerpoint/2010/main" val="286474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ncshiip.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a:t>
            </a:fld>
            <a:endParaRPr lang="en-US"/>
          </a:p>
        </p:txBody>
      </p:sp>
    </p:spTree>
    <p:extLst>
      <p:ext uri="{BB962C8B-B14F-4D97-AF65-F5344CB8AC3E}">
        <p14:creationId xmlns:p14="http://schemas.microsoft.com/office/powerpoint/2010/main" val="419765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445FE-19CA-4E28-981B-5A9411E41709}" type="slidenum">
              <a:rPr lang="en-US" smtClean="0"/>
              <a:t>10</a:t>
            </a:fld>
            <a:endParaRPr lang="en-US"/>
          </a:p>
        </p:txBody>
      </p:sp>
    </p:spTree>
    <p:extLst>
      <p:ext uri="{BB962C8B-B14F-4D97-AF65-F5344CB8AC3E}">
        <p14:creationId xmlns:p14="http://schemas.microsoft.com/office/powerpoint/2010/main" val="162627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11</a:t>
            </a:fld>
            <a:endParaRPr lang="en-US"/>
          </a:p>
        </p:txBody>
      </p:sp>
    </p:spTree>
    <p:extLst>
      <p:ext uri="{BB962C8B-B14F-4D97-AF65-F5344CB8AC3E}">
        <p14:creationId xmlns:p14="http://schemas.microsoft.com/office/powerpoint/2010/main" val="176901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12</a:t>
            </a:fld>
            <a:endParaRPr lang="en-US"/>
          </a:p>
        </p:txBody>
      </p:sp>
    </p:spTree>
    <p:extLst>
      <p:ext uri="{BB962C8B-B14F-4D97-AF65-F5344CB8AC3E}">
        <p14:creationId xmlns:p14="http://schemas.microsoft.com/office/powerpoint/2010/main" val="341989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13</a:t>
            </a:fld>
            <a:endParaRPr lang="en-US"/>
          </a:p>
        </p:txBody>
      </p:sp>
    </p:spTree>
    <p:extLst>
      <p:ext uri="{BB962C8B-B14F-4D97-AF65-F5344CB8AC3E}">
        <p14:creationId xmlns:p14="http://schemas.microsoft.com/office/powerpoint/2010/main" val="107620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14</a:t>
            </a:fld>
            <a:endParaRPr lang="en-US"/>
          </a:p>
        </p:txBody>
      </p:sp>
    </p:spTree>
    <p:extLst>
      <p:ext uri="{BB962C8B-B14F-4D97-AF65-F5344CB8AC3E}">
        <p14:creationId xmlns:p14="http://schemas.microsoft.com/office/powerpoint/2010/main" val="334585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15</a:t>
            </a:fld>
            <a:endParaRPr lang="en-US"/>
          </a:p>
        </p:txBody>
      </p:sp>
    </p:spTree>
    <p:extLst>
      <p:ext uri="{BB962C8B-B14F-4D97-AF65-F5344CB8AC3E}">
        <p14:creationId xmlns:p14="http://schemas.microsoft.com/office/powerpoint/2010/main" val="17890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16</a:t>
            </a:fld>
            <a:endParaRPr lang="en-US"/>
          </a:p>
        </p:txBody>
      </p:sp>
    </p:spTree>
    <p:extLst>
      <p:ext uri="{BB962C8B-B14F-4D97-AF65-F5344CB8AC3E}">
        <p14:creationId xmlns:p14="http://schemas.microsoft.com/office/powerpoint/2010/main" val="4214936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17</a:t>
            </a:fld>
            <a:endParaRPr lang="en-US"/>
          </a:p>
        </p:txBody>
      </p:sp>
    </p:spTree>
    <p:extLst>
      <p:ext uri="{BB962C8B-B14F-4D97-AF65-F5344CB8AC3E}">
        <p14:creationId xmlns:p14="http://schemas.microsoft.com/office/powerpoint/2010/main" val="139656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coinsurance and copayment amounts can and do change annually.</a:t>
            </a:r>
          </a:p>
        </p:txBody>
      </p:sp>
      <p:sp>
        <p:nvSpPr>
          <p:cNvPr id="4" name="Slide Number Placeholder 3"/>
          <p:cNvSpPr>
            <a:spLocks noGrp="1"/>
          </p:cNvSpPr>
          <p:nvPr>
            <p:ph type="sldNum" sz="quarter" idx="5"/>
          </p:nvPr>
        </p:nvSpPr>
        <p:spPr/>
        <p:txBody>
          <a:bodyPr/>
          <a:lstStyle/>
          <a:p>
            <a:fld id="{5FB445FE-19CA-4E28-981B-5A9411E41709}" type="slidenum">
              <a:rPr lang="en-US" smtClean="0"/>
              <a:t>18</a:t>
            </a:fld>
            <a:endParaRPr lang="en-US"/>
          </a:p>
        </p:txBody>
      </p:sp>
    </p:spTree>
    <p:extLst>
      <p:ext uri="{BB962C8B-B14F-4D97-AF65-F5344CB8AC3E}">
        <p14:creationId xmlns:p14="http://schemas.microsoft.com/office/powerpoint/2010/main" val="190740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coinsurance and copayment amounts can and do change annually.</a:t>
            </a:r>
          </a:p>
          <a:p>
            <a:endParaRPr lang="en-US" dirty="0"/>
          </a:p>
        </p:txBody>
      </p:sp>
      <p:sp>
        <p:nvSpPr>
          <p:cNvPr id="4" name="Slide Number Placeholder 3"/>
          <p:cNvSpPr>
            <a:spLocks noGrp="1"/>
          </p:cNvSpPr>
          <p:nvPr>
            <p:ph type="sldNum" sz="quarter" idx="5"/>
          </p:nvPr>
        </p:nvSpPr>
        <p:spPr/>
        <p:txBody>
          <a:bodyPr/>
          <a:lstStyle/>
          <a:p>
            <a:fld id="{5FB445FE-19CA-4E28-981B-5A9411E41709}" type="slidenum">
              <a:rPr lang="en-US" smtClean="0"/>
              <a:t>19</a:t>
            </a:fld>
            <a:endParaRPr lang="en-US"/>
          </a:p>
        </p:txBody>
      </p:sp>
    </p:spTree>
    <p:extLst>
      <p:ext uri="{BB962C8B-B14F-4D97-AF65-F5344CB8AC3E}">
        <p14:creationId xmlns:p14="http://schemas.microsoft.com/office/powerpoint/2010/main" val="121668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USE WHEN CONDUCTING VIRTUAL PRESENTATIONS.</a:t>
            </a:r>
          </a:p>
          <a:p>
            <a:endParaRPr lang="en-US" dirty="0"/>
          </a:p>
          <a:p>
            <a:r>
              <a:rPr lang="en-US" dirty="0"/>
              <a:t>Please delete this slide if conducting an in-person presentation.</a:t>
            </a:r>
          </a:p>
        </p:txBody>
      </p:sp>
      <p:sp>
        <p:nvSpPr>
          <p:cNvPr id="4" name="Slide Number Placeholder 3"/>
          <p:cNvSpPr>
            <a:spLocks noGrp="1"/>
          </p:cNvSpPr>
          <p:nvPr>
            <p:ph type="sldNum" sz="quarter" idx="5"/>
          </p:nvPr>
        </p:nvSpPr>
        <p:spPr/>
        <p:txBody>
          <a:bodyPr/>
          <a:lstStyle/>
          <a:p>
            <a:fld id="{5FB445FE-19CA-4E28-981B-5A9411E41709}" type="slidenum">
              <a:rPr lang="en-US" smtClean="0"/>
              <a:t>2</a:t>
            </a:fld>
            <a:endParaRPr lang="en-US"/>
          </a:p>
        </p:txBody>
      </p:sp>
    </p:spTree>
    <p:extLst>
      <p:ext uri="{BB962C8B-B14F-4D97-AF65-F5344CB8AC3E}">
        <p14:creationId xmlns:p14="http://schemas.microsoft.com/office/powerpoint/2010/main" val="93561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20</a:t>
            </a:fld>
            <a:endParaRPr lang="en-US"/>
          </a:p>
        </p:txBody>
      </p:sp>
    </p:spTree>
    <p:extLst>
      <p:ext uri="{BB962C8B-B14F-4D97-AF65-F5344CB8AC3E}">
        <p14:creationId xmlns:p14="http://schemas.microsoft.com/office/powerpoint/2010/main" val="1624125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21</a:t>
            </a:fld>
            <a:endParaRPr lang="en-US"/>
          </a:p>
        </p:txBody>
      </p:sp>
    </p:spTree>
    <p:extLst>
      <p:ext uri="{BB962C8B-B14F-4D97-AF65-F5344CB8AC3E}">
        <p14:creationId xmlns:p14="http://schemas.microsoft.com/office/powerpoint/2010/main" val="2954655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22</a:t>
            </a:fld>
            <a:endParaRPr lang="en-US"/>
          </a:p>
        </p:txBody>
      </p:sp>
    </p:spTree>
    <p:extLst>
      <p:ext uri="{BB962C8B-B14F-4D97-AF65-F5344CB8AC3E}">
        <p14:creationId xmlns:p14="http://schemas.microsoft.com/office/powerpoint/2010/main" val="2006250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23</a:t>
            </a:fld>
            <a:endParaRPr lang="en-US"/>
          </a:p>
        </p:txBody>
      </p:sp>
    </p:spTree>
    <p:extLst>
      <p:ext uri="{BB962C8B-B14F-4D97-AF65-F5344CB8AC3E}">
        <p14:creationId xmlns:p14="http://schemas.microsoft.com/office/powerpoint/2010/main" val="602778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24</a:t>
            </a:fld>
            <a:endParaRPr lang="en-US"/>
          </a:p>
        </p:txBody>
      </p:sp>
    </p:spTree>
    <p:extLst>
      <p:ext uri="{BB962C8B-B14F-4D97-AF65-F5344CB8AC3E}">
        <p14:creationId xmlns:p14="http://schemas.microsoft.com/office/powerpoint/2010/main" val="1263765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25</a:t>
            </a:fld>
            <a:endParaRPr lang="en-US"/>
          </a:p>
        </p:txBody>
      </p:sp>
    </p:spTree>
    <p:extLst>
      <p:ext uri="{BB962C8B-B14F-4D97-AF65-F5344CB8AC3E}">
        <p14:creationId xmlns:p14="http://schemas.microsoft.com/office/powerpoint/2010/main" val="85489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26</a:t>
            </a:fld>
            <a:endParaRPr lang="en-US"/>
          </a:p>
        </p:txBody>
      </p:sp>
    </p:spTree>
    <p:extLst>
      <p:ext uri="{BB962C8B-B14F-4D97-AF65-F5344CB8AC3E}">
        <p14:creationId xmlns:p14="http://schemas.microsoft.com/office/powerpoint/2010/main" val="2617347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27</a:t>
            </a:fld>
            <a:endParaRPr lang="en-US"/>
          </a:p>
        </p:txBody>
      </p:sp>
    </p:spTree>
    <p:extLst>
      <p:ext uri="{BB962C8B-B14F-4D97-AF65-F5344CB8AC3E}">
        <p14:creationId xmlns:p14="http://schemas.microsoft.com/office/powerpoint/2010/main" val="175948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28</a:t>
            </a:fld>
            <a:endParaRPr lang="en-US"/>
          </a:p>
        </p:txBody>
      </p:sp>
    </p:spTree>
    <p:extLst>
      <p:ext uri="{BB962C8B-B14F-4D97-AF65-F5344CB8AC3E}">
        <p14:creationId xmlns:p14="http://schemas.microsoft.com/office/powerpoint/2010/main" val="3873448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29</a:t>
            </a:fld>
            <a:endParaRPr lang="en-US"/>
          </a:p>
        </p:txBody>
      </p:sp>
    </p:spTree>
    <p:extLst>
      <p:ext uri="{BB962C8B-B14F-4D97-AF65-F5344CB8AC3E}">
        <p14:creationId xmlns:p14="http://schemas.microsoft.com/office/powerpoint/2010/main" val="233692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3</a:t>
            </a:fld>
            <a:endParaRPr lang="en-US"/>
          </a:p>
        </p:txBody>
      </p:sp>
    </p:spTree>
    <p:extLst>
      <p:ext uri="{BB962C8B-B14F-4D97-AF65-F5344CB8AC3E}">
        <p14:creationId xmlns:p14="http://schemas.microsoft.com/office/powerpoint/2010/main" val="501815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30</a:t>
            </a:fld>
            <a:endParaRPr lang="en-US"/>
          </a:p>
        </p:txBody>
      </p:sp>
    </p:spTree>
    <p:extLst>
      <p:ext uri="{BB962C8B-B14F-4D97-AF65-F5344CB8AC3E}">
        <p14:creationId xmlns:p14="http://schemas.microsoft.com/office/powerpoint/2010/main" val="663176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31</a:t>
            </a:fld>
            <a:endParaRPr lang="en-US"/>
          </a:p>
        </p:txBody>
      </p:sp>
    </p:spTree>
    <p:extLst>
      <p:ext uri="{BB962C8B-B14F-4D97-AF65-F5344CB8AC3E}">
        <p14:creationId xmlns:p14="http://schemas.microsoft.com/office/powerpoint/2010/main" val="4286526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32</a:t>
            </a:fld>
            <a:endParaRPr lang="en-US"/>
          </a:p>
        </p:txBody>
      </p:sp>
    </p:spTree>
    <p:extLst>
      <p:ext uri="{BB962C8B-B14F-4D97-AF65-F5344CB8AC3E}">
        <p14:creationId xmlns:p14="http://schemas.microsoft.com/office/powerpoint/2010/main" val="3589900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Legislation has been in place since 2023 with full implementation in 2029.</a:t>
            </a:r>
          </a:p>
          <a:p>
            <a:endParaRPr lang="en-US" dirty="0"/>
          </a:p>
          <a:p>
            <a:pPr marL="171450" indent="-171450">
              <a:buFontTx/>
              <a:buChar char="-"/>
            </a:pPr>
            <a:r>
              <a:rPr lang="en-US" dirty="0"/>
              <a:t>Capped insulin at $35.00</a:t>
            </a:r>
          </a:p>
          <a:p>
            <a:pPr marL="171450" indent="-171450">
              <a:buFontTx/>
              <a:buChar char="-"/>
            </a:pPr>
            <a:r>
              <a:rPr lang="en-US" dirty="0"/>
              <a:t>Caps out-of-pocket limit for outpatient Part D drugs each year.</a:t>
            </a:r>
          </a:p>
          <a:p>
            <a:pPr marL="171450" indent="-171450">
              <a:buFontTx/>
              <a:buChar char="-"/>
            </a:pPr>
            <a:r>
              <a:rPr lang="en-US" dirty="0"/>
              <a:t>Expanded eligibility for Extra Help Program</a:t>
            </a:r>
          </a:p>
          <a:p>
            <a:pPr marL="171450" indent="-171450">
              <a:buFontTx/>
              <a:buChar char="-"/>
            </a:pPr>
            <a:r>
              <a:rPr lang="en-US" dirty="0"/>
              <a:t>Reduced costs and expanded coverage for vaccines covered under Medicare</a:t>
            </a:r>
          </a:p>
          <a:p>
            <a:pPr marL="171450" indent="-171450">
              <a:buFontTx/>
              <a:buChar char="-"/>
            </a:pPr>
            <a:r>
              <a:rPr lang="en-US" dirty="0"/>
              <a:t>Introduced Medicare Drug Price Negotiation Program</a:t>
            </a:r>
          </a:p>
          <a:p>
            <a:pPr marL="171450" indent="-171450">
              <a:buFontTx/>
              <a:buChar char="-"/>
            </a:pPr>
            <a:endParaRPr lang="en-US" dirty="0"/>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FB445FE-19CA-4E28-981B-5A9411E41709}" type="slidenum">
              <a:rPr lang="en-US" smtClean="0"/>
              <a:t>33</a:t>
            </a:fld>
            <a:endParaRPr lang="en-US"/>
          </a:p>
        </p:txBody>
      </p:sp>
    </p:spTree>
    <p:extLst>
      <p:ext uri="{BB962C8B-B14F-4D97-AF65-F5344CB8AC3E}">
        <p14:creationId xmlns:p14="http://schemas.microsoft.com/office/powerpoint/2010/main" val="284576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34</a:t>
            </a:fld>
            <a:endParaRPr lang="en-US"/>
          </a:p>
        </p:txBody>
      </p:sp>
    </p:spTree>
    <p:extLst>
      <p:ext uri="{BB962C8B-B14F-4D97-AF65-F5344CB8AC3E}">
        <p14:creationId xmlns:p14="http://schemas.microsoft.com/office/powerpoint/2010/main" val="815906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35</a:t>
            </a:fld>
            <a:endParaRPr lang="en-US"/>
          </a:p>
        </p:txBody>
      </p:sp>
    </p:spTree>
    <p:extLst>
      <p:ext uri="{BB962C8B-B14F-4D97-AF65-F5344CB8AC3E}">
        <p14:creationId xmlns:p14="http://schemas.microsoft.com/office/powerpoint/2010/main" val="2693547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Preventive services are notated in the Medicare &amp; You handbook with a blue apple. </a:t>
            </a:r>
          </a:p>
        </p:txBody>
      </p:sp>
      <p:sp>
        <p:nvSpPr>
          <p:cNvPr id="4" name="Slide Number Placeholder 3"/>
          <p:cNvSpPr>
            <a:spLocks noGrp="1"/>
          </p:cNvSpPr>
          <p:nvPr>
            <p:ph type="sldNum" sz="quarter" idx="5"/>
          </p:nvPr>
        </p:nvSpPr>
        <p:spPr/>
        <p:txBody>
          <a:bodyPr/>
          <a:lstStyle/>
          <a:p>
            <a:fld id="{5FB445FE-19CA-4E28-981B-5A9411E41709}" type="slidenum">
              <a:rPr lang="en-US" smtClean="0"/>
              <a:t>36</a:t>
            </a:fld>
            <a:endParaRPr lang="en-US"/>
          </a:p>
        </p:txBody>
      </p:sp>
    </p:spTree>
    <p:extLst>
      <p:ext uri="{BB962C8B-B14F-4D97-AF65-F5344CB8AC3E}">
        <p14:creationId xmlns:p14="http://schemas.microsoft.com/office/powerpoint/2010/main" val="1234724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certain information to create a Medicare.gov account:</a:t>
            </a:r>
          </a:p>
          <a:p>
            <a:r>
              <a:rPr lang="en-US" dirty="0"/>
              <a:t>-   MBI (Medicare number)</a:t>
            </a:r>
          </a:p>
          <a:p>
            <a:pPr marL="171450" indent="-171450">
              <a:buFontTx/>
              <a:buChar char="-"/>
            </a:pPr>
            <a:r>
              <a:rPr lang="en-US" dirty="0"/>
              <a:t>Effective dates found on your Medicare card</a:t>
            </a:r>
          </a:p>
          <a:p>
            <a:pPr marL="171450" indent="-171450">
              <a:buFontTx/>
              <a:buChar char="-"/>
            </a:pPr>
            <a:r>
              <a:rPr lang="en-US" dirty="0"/>
              <a:t>Active email address</a:t>
            </a:r>
          </a:p>
          <a:p>
            <a:pPr marL="171450" indent="-171450">
              <a:buFontTx/>
              <a:buChar char="-"/>
            </a:pPr>
            <a:r>
              <a:rPr lang="en-US" dirty="0"/>
              <a:t>Requires MFA (multi-factor authorization)</a:t>
            </a:r>
          </a:p>
          <a:p>
            <a:endParaRPr lang="en-US" dirty="0"/>
          </a:p>
          <a:p>
            <a:r>
              <a:rPr lang="en-US" dirty="0"/>
              <a:t> </a:t>
            </a:r>
          </a:p>
        </p:txBody>
      </p:sp>
      <p:sp>
        <p:nvSpPr>
          <p:cNvPr id="4" name="Slide Number Placeholder 3"/>
          <p:cNvSpPr>
            <a:spLocks noGrp="1"/>
          </p:cNvSpPr>
          <p:nvPr>
            <p:ph type="sldNum" sz="quarter" idx="5"/>
          </p:nvPr>
        </p:nvSpPr>
        <p:spPr/>
        <p:txBody>
          <a:bodyPr/>
          <a:lstStyle/>
          <a:p>
            <a:fld id="{5FB445FE-19CA-4E28-981B-5A9411E41709}" type="slidenum">
              <a:rPr lang="en-US" smtClean="0"/>
              <a:t>37</a:t>
            </a:fld>
            <a:endParaRPr lang="en-US"/>
          </a:p>
        </p:txBody>
      </p:sp>
    </p:spTree>
    <p:extLst>
      <p:ext uri="{BB962C8B-B14F-4D97-AF65-F5344CB8AC3E}">
        <p14:creationId xmlns:p14="http://schemas.microsoft.com/office/powerpoint/2010/main" val="4205313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county SHIIP coordinating sites can be found on the </a:t>
            </a:r>
            <a:r>
              <a:rPr lang="en-US" dirty="0">
                <a:hlinkClick r:id="rId3"/>
              </a:rPr>
              <a:t>www.ncshiip.com</a:t>
            </a:r>
            <a:r>
              <a:rPr lang="en-US" dirty="0"/>
              <a:t> website under Find Local SHIIP Help.</a:t>
            </a:r>
          </a:p>
        </p:txBody>
      </p:sp>
      <p:sp>
        <p:nvSpPr>
          <p:cNvPr id="4" name="Slide Number Placeholder 3"/>
          <p:cNvSpPr>
            <a:spLocks noGrp="1"/>
          </p:cNvSpPr>
          <p:nvPr>
            <p:ph type="sldNum" sz="quarter" idx="5"/>
          </p:nvPr>
        </p:nvSpPr>
        <p:spPr/>
        <p:txBody>
          <a:bodyPr/>
          <a:lstStyle/>
          <a:p>
            <a:fld id="{5FB445FE-19CA-4E28-981B-5A9411E41709}" type="slidenum">
              <a:rPr lang="en-US" smtClean="0"/>
              <a:t>38</a:t>
            </a:fld>
            <a:endParaRPr lang="en-US"/>
          </a:p>
        </p:txBody>
      </p:sp>
    </p:spTree>
    <p:extLst>
      <p:ext uri="{BB962C8B-B14F-4D97-AF65-F5344CB8AC3E}">
        <p14:creationId xmlns:p14="http://schemas.microsoft.com/office/powerpoint/2010/main" val="2325970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39</a:t>
            </a:fld>
            <a:endParaRPr lang="en-US"/>
          </a:p>
        </p:txBody>
      </p:sp>
    </p:spTree>
    <p:extLst>
      <p:ext uri="{BB962C8B-B14F-4D97-AF65-F5344CB8AC3E}">
        <p14:creationId xmlns:p14="http://schemas.microsoft.com/office/powerpoint/2010/main" val="11572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445FE-19CA-4E28-981B-5A9411E41709}" type="slidenum">
              <a:rPr lang="en-US" smtClean="0"/>
              <a:t>4</a:t>
            </a:fld>
            <a:endParaRPr lang="en-US"/>
          </a:p>
        </p:txBody>
      </p:sp>
    </p:spTree>
    <p:extLst>
      <p:ext uri="{BB962C8B-B14F-4D97-AF65-F5344CB8AC3E}">
        <p14:creationId xmlns:p14="http://schemas.microsoft.com/office/powerpoint/2010/main" val="1739460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40</a:t>
            </a:fld>
            <a:endParaRPr lang="en-US"/>
          </a:p>
        </p:txBody>
      </p:sp>
    </p:spTree>
    <p:extLst>
      <p:ext uri="{BB962C8B-B14F-4D97-AF65-F5344CB8AC3E}">
        <p14:creationId xmlns:p14="http://schemas.microsoft.com/office/powerpoint/2010/main" val="2470441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41</a:t>
            </a:fld>
            <a:endParaRPr lang="en-US"/>
          </a:p>
        </p:txBody>
      </p:sp>
    </p:spTree>
    <p:extLst>
      <p:ext uri="{BB962C8B-B14F-4D97-AF65-F5344CB8AC3E}">
        <p14:creationId xmlns:p14="http://schemas.microsoft.com/office/powerpoint/2010/main" val="241528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You may want to discuss the different logos for each entity listed above, so participants are aware of them when receiving mail. </a:t>
            </a:r>
          </a:p>
          <a:p>
            <a:endParaRPr lang="en-US" dirty="0"/>
          </a:p>
          <a:p>
            <a:r>
              <a:rPr lang="en-US" dirty="0"/>
              <a:t>IE: Apple for State Health Plan</a:t>
            </a:r>
          </a:p>
          <a:p>
            <a:endParaRPr lang="en-US" dirty="0"/>
          </a:p>
        </p:txBody>
      </p:sp>
      <p:sp>
        <p:nvSpPr>
          <p:cNvPr id="4" name="Slide Number Placeholder 3"/>
          <p:cNvSpPr>
            <a:spLocks noGrp="1"/>
          </p:cNvSpPr>
          <p:nvPr>
            <p:ph type="sldNum" sz="quarter" idx="5"/>
          </p:nvPr>
        </p:nvSpPr>
        <p:spPr/>
        <p:txBody>
          <a:bodyPr/>
          <a:lstStyle/>
          <a:p>
            <a:fld id="{5FB445FE-19CA-4E28-981B-5A9411E41709}" type="slidenum">
              <a:rPr lang="en-US" smtClean="0"/>
              <a:t>5</a:t>
            </a:fld>
            <a:endParaRPr lang="en-US"/>
          </a:p>
        </p:txBody>
      </p:sp>
    </p:spTree>
    <p:extLst>
      <p:ext uri="{BB962C8B-B14F-4D97-AF65-F5344CB8AC3E}">
        <p14:creationId xmlns:p14="http://schemas.microsoft.com/office/powerpoint/2010/main" val="263491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6</a:t>
            </a:fld>
            <a:endParaRPr lang="en-US"/>
          </a:p>
        </p:txBody>
      </p:sp>
    </p:spTree>
    <p:extLst>
      <p:ext uri="{BB962C8B-B14F-4D97-AF65-F5344CB8AC3E}">
        <p14:creationId xmlns:p14="http://schemas.microsoft.com/office/powerpoint/2010/main" val="89978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7</a:t>
            </a:fld>
            <a:endParaRPr lang="en-US"/>
          </a:p>
        </p:txBody>
      </p:sp>
    </p:spTree>
    <p:extLst>
      <p:ext uri="{BB962C8B-B14F-4D97-AF65-F5344CB8AC3E}">
        <p14:creationId xmlns:p14="http://schemas.microsoft.com/office/powerpoint/2010/main" val="28100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8</a:t>
            </a:fld>
            <a:endParaRPr lang="en-US"/>
          </a:p>
        </p:txBody>
      </p:sp>
    </p:spTree>
    <p:extLst>
      <p:ext uri="{BB962C8B-B14F-4D97-AF65-F5344CB8AC3E}">
        <p14:creationId xmlns:p14="http://schemas.microsoft.com/office/powerpoint/2010/main" val="371414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445FE-19CA-4E28-981B-5A9411E41709}" type="slidenum">
              <a:rPr lang="en-US" smtClean="0"/>
              <a:t>9</a:t>
            </a:fld>
            <a:endParaRPr lang="en-US"/>
          </a:p>
        </p:txBody>
      </p:sp>
    </p:spTree>
    <p:extLst>
      <p:ext uri="{BB962C8B-B14F-4D97-AF65-F5344CB8AC3E}">
        <p14:creationId xmlns:p14="http://schemas.microsoft.com/office/powerpoint/2010/main" val="275026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5B38-5063-45B3-93B7-17E7E82D6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2E309-C985-4439-A56D-281D9CC44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7513F-9F2E-45E2-A16F-4B80F99992AA}"/>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5" name="Footer Placeholder 4">
            <a:extLst>
              <a:ext uri="{FF2B5EF4-FFF2-40B4-BE49-F238E27FC236}">
                <a16:creationId xmlns:a16="http://schemas.microsoft.com/office/drawing/2014/main" id="{3F997871-6138-4BF0-8EE0-A3299901A2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AF191C-44E4-46EA-A79A-E54A6326838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288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F460-FB18-4B91-87A0-032D90745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E6566-9590-4BF9-8CEF-0577AF94A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26EE7-43B2-4997-A993-BD951BFCFB25}"/>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5" name="Footer Placeholder 4">
            <a:extLst>
              <a:ext uri="{FF2B5EF4-FFF2-40B4-BE49-F238E27FC236}">
                <a16:creationId xmlns:a16="http://schemas.microsoft.com/office/drawing/2014/main" id="{C55F5520-21DE-4932-9638-10C5CAC4E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3B810F-EDEA-4F4D-9E86-804AACCBF075}"/>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86078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591CC-5D97-423B-A910-517145533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5CBAF-E844-4092-9CD6-2F70CEF4E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96E68-E986-49FC-85DF-C8073A46C633}"/>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5" name="Footer Placeholder 4">
            <a:extLst>
              <a:ext uri="{FF2B5EF4-FFF2-40B4-BE49-F238E27FC236}">
                <a16:creationId xmlns:a16="http://schemas.microsoft.com/office/drawing/2014/main" id="{6712856B-7AF2-4F19-ACBE-F955389D5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E3472-24B7-4D02-B8D2-AE1ADE36D01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67419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DE93-BDD4-4C94-82AC-42EF05992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8A975-D2D5-4912-A2D6-F406CB213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0BFD-9D32-4881-8896-412060DD83B9}"/>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5" name="Footer Placeholder 4">
            <a:extLst>
              <a:ext uri="{FF2B5EF4-FFF2-40B4-BE49-F238E27FC236}">
                <a16:creationId xmlns:a16="http://schemas.microsoft.com/office/drawing/2014/main" id="{BD458F79-9EFB-4EE3-BE16-0E3B7BD7A9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AF3AAD-CD16-4E7A-80FD-399CC349DB10}"/>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87019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BCDD-8083-48CA-8A93-55EBB31F9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611E0-ABAD-4EF1-B7E9-96B141E98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65111-FEAF-4B33-B46A-07294156C6DE}"/>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5" name="Footer Placeholder 4">
            <a:extLst>
              <a:ext uri="{FF2B5EF4-FFF2-40B4-BE49-F238E27FC236}">
                <a16:creationId xmlns:a16="http://schemas.microsoft.com/office/drawing/2014/main" id="{0A5B3AB1-4E5F-48DE-9323-E995DADAD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27D6C1-422F-42BE-8B69-E92EA4CD822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44955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002C-CFAD-4151-8D7D-11492207E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D8481-3564-40C3-8286-4E4876322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D2705-A921-4EE2-9756-A1A015C291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F3C0B-2764-4EF9-8505-D3D9A52A86C0}"/>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6" name="Footer Placeholder 5">
            <a:extLst>
              <a:ext uri="{FF2B5EF4-FFF2-40B4-BE49-F238E27FC236}">
                <a16:creationId xmlns:a16="http://schemas.microsoft.com/office/drawing/2014/main" id="{A9011567-C877-45ED-B11E-EDB6583CE3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F6E669-846C-4E97-8DB0-D25F5F04043B}"/>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344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1369-865F-4430-A28C-E52EA3D9A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3F629B-CFB8-44DB-85C4-2ED2E9F3C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04FDF-1954-4279-BA41-B9E159263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FDD6E-D1CF-4C61-9A1D-0F0A07A1C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B1C64-4397-41C8-8DFB-BAED90368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F0376-6B22-479D-BC68-1235C33BE9AB}"/>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8" name="Footer Placeholder 7">
            <a:extLst>
              <a:ext uri="{FF2B5EF4-FFF2-40B4-BE49-F238E27FC236}">
                <a16:creationId xmlns:a16="http://schemas.microsoft.com/office/drawing/2014/main" id="{F8B9A7A2-ACF3-4829-A920-6936105D0D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E06172-1BA7-430A-A7EA-4D1208E57752}"/>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21084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E80-DF46-44EB-9AF8-A24F3F140E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85FE3-1BE0-4126-8F4B-33D89F235935}"/>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4" name="Footer Placeholder 3">
            <a:extLst>
              <a:ext uri="{FF2B5EF4-FFF2-40B4-BE49-F238E27FC236}">
                <a16:creationId xmlns:a16="http://schemas.microsoft.com/office/drawing/2014/main" id="{EC50074F-684B-4AD8-82AD-A3D6CFB2A8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5E32CE-4359-41B2-86AE-ACF6E6828E4A}"/>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7801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11068-2611-4653-8D4F-00BA6CDEFF5C}"/>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3" name="Footer Placeholder 2">
            <a:extLst>
              <a:ext uri="{FF2B5EF4-FFF2-40B4-BE49-F238E27FC236}">
                <a16:creationId xmlns:a16="http://schemas.microsoft.com/office/drawing/2014/main" id="{6B271471-3A38-4F3B-9A8D-589E0DE609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ECCBE2-37F8-40B3-A10A-7823B83C69B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63517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A199-B9DB-4DF2-804E-BA83B1863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16C91-FF44-4F63-8C3D-91E877B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DCCD7-8722-4E80-84E5-9E010AD38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7E38C-4F04-4EFE-8C41-0621C7B12EE3}"/>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6" name="Footer Placeholder 5">
            <a:extLst>
              <a:ext uri="{FF2B5EF4-FFF2-40B4-BE49-F238E27FC236}">
                <a16:creationId xmlns:a16="http://schemas.microsoft.com/office/drawing/2014/main" id="{7FA74887-6691-46C1-AE0D-1D467FB92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6FDD7A-5B1E-4986-9FD1-7ABBF6432DAE}"/>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391209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98F4-6A84-40D3-BCDD-D0CD8F44C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F312C-CAEF-4159-807C-7F29EBBC2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4703BF-3387-4D84-A4D4-96FF79145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E2D29-FBE1-426C-B328-DE4D3D22E13C}"/>
              </a:ext>
            </a:extLst>
          </p:cNvPr>
          <p:cNvSpPr>
            <a:spLocks noGrp="1"/>
          </p:cNvSpPr>
          <p:nvPr>
            <p:ph type="dt" sz="half" idx="10"/>
          </p:nvPr>
        </p:nvSpPr>
        <p:spPr/>
        <p:txBody>
          <a:bodyPr/>
          <a:lstStyle/>
          <a:p>
            <a:fld id="{14E54393-3049-45E2-8302-38841EDB40DE}" type="datetimeFigureOut">
              <a:rPr lang="en-US" smtClean="0"/>
              <a:t>1/26/2026</a:t>
            </a:fld>
            <a:endParaRPr lang="en-US" dirty="0"/>
          </a:p>
        </p:txBody>
      </p:sp>
      <p:sp>
        <p:nvSpPr>
          <p:cNvPr id="6" name="Footer Placeholder 5">
            <a:extLst>
              <a:ext uri="{FF2B5EF4-FFF2-40B4-BE49-F238E27FC236}">
                <a16:creationId xmlns:a16="http://schemas.microsoft.com/office/drawing/2014/main" id="{53459529-3986-4CEF-945E-6A169684CF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CAB5F2-A29E-4239-A3EC-98263802BFDC}"/>
              </a:ext>
            </a:extLst>
          </p:cNvPr>
          <p:cNvSpPr>
            <a:spLocks noGrp="1"/>
          </p:cNvSpPr>
          <p:nvPr>
            <p:ph type="sldNum" sz="quarter" idx="12"/>
          </p:nvPr>
        </p:nvSpPr>
        <p:spPr/>
        <p:txBody>
          <a:bodyPr/>
          <a:lstStyle/>
          <a:p>
            <a:fld id="{99C2D1CE-0D03-4041-9525-EDE26D2D0857}" type="slidenum">
              <a:rPr lang="en-US" smtClean="0"/>
              <a:t>‹#›</a:t>
            </a:fld>
            <a:endParaRPr lang="en-US" dirty="0"/>
          </a:p>
        </p:txBody>
      </p:sp>
    </p:spTree>
    <p:extLst>
      <p:ext uri="{BB962C8B-B14F-4D97-AF65-F5344CB8AC3E}">
        <p14:creationId xmlns:p14="http://schemas.microsoft.com/office/powerpoint/2010/main" val="19713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7A0A3-F887-4BA3-B30E-9BBFB16C0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1C648-75A3-410D-B024-02FA4B97E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12BC-BED2-4A40-ABAE-E70F8815F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54393-3049-45E2-8302-38841EDB40DE}" type="datetimeFigureOut">
              <a:rPr lang="en-US" smtClean="0"/>
              <a:t>1/26/2026</a:t>
            </a:fld>
            <a:endParaRPr lang="en-US" dirty="0"/>
          </a:p>
        </p:txBody>
      </p:sp>
      <p:sp>
        <p:nvSpPr>
          <p:cNvPr id="5" name="Footer Placeholder 4">
            <a:extLst>
              <a:ext uri="{FF2B5EF4-FFF2-40B4-BE49-F238E27FC236}">
                <a16:creationId xmlns:a16="http://schemas.microsoft.com/office/drawing/2014/main" id="{1559DD9E-70EC-407A-8292-1DA0090B9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A6196C-523C-470E-906B-A61F3A9D1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2D1CE-0D03-4041-9525-EDE26D2D0857}" type="slidenum">
              <a:rPr lang="en-US" smtClean="0"/>
              <a:t>‹#›</a:t>
            </a:fld>
            <a:endParaRPr lang="en-US" dirty="0"/>
          </a:p>
        </p:txBody>
      </p:sp>
    </p:spTree>
    <p:extLst>
      <p:ext uri="{BB962C8B-B14F-4D97-AF65-F5344CB8AC3E}">
        <p14:creationId xmlns:p14="http://schemas.microsoft.com/office/powerpoint/2010/main" val="191040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s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pixabay.com/en/volunteer-charity-cloud-community-1326758/" TargetMode="Externa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ecure.ssa.gov/ICON/main.js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ssa.gov/" TargetMode="External"/><Relationship Id="rId5" Type="http://schemas.openxmlformats.org/officeDocument/2006/relationships/hyperlink" Target="http://www.medicare.gov/" TargetMode="External"/><Relationship Id="rId4" Type="http://schemas.openxmlformats.org/officeDocument/2006/relationships/hyperlink" Target="http://www.ncshiip.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ncshiip.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970B1A5-16EB-34D2-658D-A9FB11372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52E6F-CDCE-7B95-1829-91280D81E455}"/>
              </a:ext>
            </a:extLst>
          </p:cNvPr>
          <p:cNvSpPr>
            <a:spLocks noGrp="1"/>
          </p:cNvSpPr>
          <p:nvPr>
            <p:ph type="ctrTitle"/>
          </p:nvPr>
        </p:nvSpPr>
        <p:spPr>
          <a:xfrm>
            <a:off x="1523999" y="1762126"/>
            <a:ext cx="9144001" cy="1264854"/>
          </a:xfrm>
        </p:spPr>
        <p:txBody>
          <a:bodyPr/>
          <a:lstStyle/>
          <a:p>
            <a:r>
              <a:rPr lang="en-US" b="1" dirty="0"/>
              <a:t>Medicare 101:  The Basics</a:t>
            </a:r>
          </a:p>
        </p:txBody>
      </p:sp>
      <p:sp>
        <p:nvSpPr>
          <p:cNvPr id="5" name="Subtitle 4">
            <a:extLst>
              <a:ext uri="{FF2B5EF4-FFF2-40B4-BE49-F238E27FC236}">
                <a16:creationId xmlns:a16="http://schemas.microsoft.com/office/drawing/2014/main" id="{0C1675F4-F2B7-8C1E-D05E-46197D02F3AD}"/>
              </a:ext>
            </a:extLst>
          </p:cNvPr>
          <p:cNvSpPr>
            <a:spLocks noGrp="1"/>
          </p:cNvSpPr>
          <p:nvPr>
            <p:ph type="subTitle" idx="1"/>
          </p:nvPr>
        </p:nvSpPr>
        <p:spPr>
          <a:xfrm>
            <a:off x="1524000" y="3216166"/>
            <a:ext cx="9144000" cy="2041634"/>
          </a:xfrm>
        </p:spPr>
        <p:txBody>
          <a:bodyPr>
            <a:normAutofit/>
          </a:bodyPr>
          <a:lstStyle/>
          <a:p>
            <a:r>
              <a:rPr lang="en-US" dirty="0"/>
              <a:t> </a:t>
            </a:r>
          </a:p>
          <a:p>
            <a:r>
              <a:rPr lang="en-US" dirty="0"/>
              <a:t>(Insert presenter’s name and title)</a:t>
            </a:r>
          </a:p>
          <a:p>
            <a:r>
              <a:rPr lang="en-US" dirty="0"/>
              <a:t>(Insert presenter’s contact information – optional)</a:t>
            </a:r>
          </a:p>
          <a:p>
            <a:endParaRPr lang="en-US" dirty="0"/>
          </a:p>
        </p:txBody>
      </p:sp>
    </p:spTree>
    <p:extLst>
      <p:ext uri="{BB962C8B-B14F-4D97-AF65-F5344CB8AC3E}">
        <p14:creationId xmlns:p14="http://schemas.microsoft.com/office/powerpoint/2010/main" val="111465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34594" y="127000"/>
            <a:ext cx="11722812" cy="1325563"/>
          </a:xfrm>
        </p:spPr>
        <p:txBody>
          <a:bodyPr>
            <a:normAutofit/>
          </a:bodyPr>
          <a:lstStyle/>
          <a:p>
            <a:pPr algn="ctr"/>
            <a:r>
              <a:rPr lang="en-US" b="1" dirty="0">
                <a:latin typeface="+mn-lt"/>
              </a:rPr>
              <a:t>Special Enrollment Period (SEP)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755002" y="1140472"/>
            <a:ext cx="10506269" cy="5012677"/>
          </a:xfrm>
        </p:spPr>
        <p:txBody>
          <a:bodyPr>
            <a:normAutofit fontScale="85000" lnSpcReduction="20000"/>
          </a:bodyPr>
          <a:lstStyle/>
          <a:p>
            <a:pPr>
              <a:lnSpc>
                <a:spcPct val="120000"/>
              </a:lnSpc>
            </a:pPr>
            <a:r>
              <a:rPr lang="en-US" sz="2400" dirty="0">
                <a:solidFill>
                  <a:srgbClr val="211D1E"/>
                </a:solidFill>
              </a:rPr>
              <a:t>I</a:t>
            </a:r>
            <a:r>
              <a:rPr lang="en-US" sz="2400" b="0" i="0" u="none" strike="noStrike" baseline="0" dirty="0">
                <a:solidFill>
                  <a:srgbClr val="211D1E"/>
                </a:solidFill>
              </a:rPr>
              <a:t>f you didn’t </a:t>
            </a:r>
            <a:r>
              <a:rPr lang="en-US" sz="2400" dirty="0">
                <a:solidFill>
                  <a:srgbClr val="211D1E"/>
                </a:solidFill>
              </a:rPr>
              <a:t>enroll in </a:t>
            </a:r>
            <a:r>
              <a:rPr lang="en-US" sz="2400" b="0" i="0" u="none" strike="noStrike" baseline="0" dirty="0">
                <a:solidFill>
                  <a:srgbClr val="211D1E"/>
                </a:solidFill>
              </a:rPr>
              <a:t>Part B (or Part A, if you have to buy it) when you were first eligible </a:t>
            </a:r>
            <a:r>
              <a:rPr lang="en-US" sz="2400" b="1" i="0" u="none" strike="noStrike" baseline="0" dirty="0">
                <a:solidFill>
                  <a:srgbClr val="211D1E"/>
                </a:solidFill>
              </a:rPr>
              <a:t>because you had an Employer Group </a:t>
            </a:r>
            <a:r>
              <a:rPr lang="en-US" sz="2400" b="1" dirty="0">
                <a:solidFill>
                  <a:srgbClr val="211D1E"/>
                </a:solidFill>
              </a:rPr>
              <a:t>H</a:t>
            </a:r>
            <a:r>
              <a:rPr lang="en-US" sz="2400" b="1" i="0" u="none" strike="noStrike" baseline="0" dirty="0">
                <a:solidFill>
                  <a:srgbClr val="211D1E"/>
                </a:solidFill>
              </a:rPr>
              <a:t>ealth </a:t>
            </a:r>
            <a:r>
              <a:rPr lang="en-US" sz="2400" b="1" dirty="0">
                <a:solidFill>
                  <a:srgbClr val="211D1E"/>
                </a:solidFill>
              </a:rPr>
              <a:t>P</a:t>
            </a:r>
            <a:r>
              <a:rPr lang="en-US" sz="2400" b="1" i="0" u="none" strike="noStrike" baseline="0" dirty="0">
                <a:solidFill>
                  <a:srgbClr val="211D1E"/>
                </a:solidFill>
              </a:rPr>
              <a:t>lan (</a:t>
            </a:r>
            <a:r>
              <a:rPr lang="en-US" sz="2400" b="1" dirty="0">
                <a:solidFill>
                  <a:srgbClr val="211D1E"/>
                </a:solidFill>
              </a:rPr>
              <a:t>EGHP) </a:t>
            </a:r>
            <a:r>
              <a:rPr lang="en-US" sz="2400" b="1" i="0" u="none" strike="noStrike" baseline="0" dirty="0">
                <a:solidFill>
                  <a:srgbClr val="211D1E"/>
                </a:solidFill>
              </a:rPr>
              <a:t>based on current employment, </a:t>
            </a:r>
            <a:r>
              <a:rPr lang="en-US" sz="2400" i="0" u="none" strike="noStrike" baseline="0" dirty="0">
                <a:solidFill>
                  <a:srgbClr val="211D1E"/>
                </a:solidFill>
              </a:rPr>
              <a:t>you can sign up for Medicare Part A and/or Part B</a:t>
            </a:r>
            <a:r>
              <a:rPr lang="en-US" sz="2400" b="1" i="0" u="none" strike="noStrike" baseline="0" dirty="0">
                <a:solidFill>
                  <a:srgbClr val="211D1E"/>
                </a:solidFill>
              </a:rPr>
              <a:t>:	</a:t>
            </a:r>
          </a:p>
          <a:p>
            <a:pPr lvl="1">
              <a:lnSpc>
                <a:spcPct val="120000"/>
              </a:lnSpc>
            </a:pPr>
            <a:r>
              <a:rPr lang="en-US" sz="2100" i="0" u="none" strike="noStrike" baseline="0" dirty="0">
                <a:solidFill>
                  <a:srgbClr val="211D1E"/>
                </a:solidFill>
              </a:rPr>
              <a:t>After your Initial Enrollment Period is over</a:t>
            </a:r>
          </a:p>
          <a:p>
            <a:pPr lvl="1">
              <a:lnSpc>
                <a:spcPct val="120000"/>
              </a:lnSpc>
            </a:pPr>
            <a:r>
              <a:rPr lang="en-US" sz="2100" i="0" u="none" strike="noStrike" baseline="0" dirty="0">
                <a:solidFill>
                  <a:srgbClr val="211D1E"/>
                </a:solidFill>
              </a:rPr>
              <a:t>Anytime you’re still covered by the EGHP</a:t>
            </a:r>
          </a:p>
          <a:p>
            <a:pPr lvl="1">
              <a:lnSpc>
                <a:spcPct val="120000"/>
              </a:lnSpc>
            </a:pPr>
            <a:r>
              <a:rPr lang="en-US" sz="2100" i="0" u="none" strike="noStrike" baseline="0" dirty="0">
                <a:solidFill>
                  <a:srgbClr val="211D1E"/>
                </a:solidFill>
              </a:rPr>
              <a:t>During the eight-month period that begins the month after the employment ends, or the EGHP ends, whichever happens first</a:t>
            </a:r>
          </a:p>
          <a:p>
            <a:pPr>
              <a:lnSpc>
                <a:spcPct val="120000"/>
              </a:lnSpc>
            </a:pPr>
            <a:r>
              <a:rPr lang="en-US" sz="2400" dirty="0">
                <a:solidFill>
                  <a:srgbClr val="211D1E"/>
                </a:solidFill>
              </a:rPr>
              <a:t>If you enroll in Medicare Part A and/or Part B during an SEP, the Part B LEP will not apply </a:t>
            </a:r>
            <a:r>
              <a:rPr lang="en-US" sz="2400" i="1" dirty="0">
                <a:solidFill>
                  <a:srgbClr val="211D1E"/>
                </a:solidFill>
              </a:rPr>
              <a:t>(NOTE:  Forms CMS-40B and CMS-L564 will need to be completed and submitted to SSA.)</a:t>
            </a:r>
            <a:endParaRPr lang="en-US" sz="2400" dirty="0">
              <a:solidFill>
                <a:srgbClr val="211D1E"/>
              </a:solidFill>
            </a:endParaRPr>
          </a:p>
          <a:p>
            <a:pPr>
              <a:lnSpc>
                <a:spcPct val="120000"/>
              </a:lnSpc>
            </a:pPr>
            <a:r>
              <a:rPr lang="en-US" sz="2400" dirty="0">
                <a:solidFill>
                  <a:srgbClr val="211D1E"/>
                </a:solidFill>
              </a:rPr>
              <a:t>Speak to your HR Benefits Officer to discuss whether your EGHP or Medicare will be primary.</a:t>
            </a:r>
          </a:p>
          <a:p>
            <a:pPr>
              <a:lnSpc>
                <a:spcPct val="120000"/>
              </a:lnSpc>
            </a:pPr>
            <a:r>
              <a:rPr lang="en-US" sz="2400" dirty="0">
                <a:solidFill>
                  <a:srgbClr val="211D1E"/>
                </a:solidFill>
              </a:rPr>
              <a:t>There may be other circumstances where you may be able to enroll in Medicare during a SEP</a:t>
            </a:r>
          </a:p>
          <a:p>
            <a:pPr marL="0" indent="0">
              <a:lnSpc>
                <a:spcPct val="120000"/>
              </a:lnSpc>
              <a:buNone/>
            </a:pPr>
            <a:r>
              <a:rPr lang="en-US" sz="2400" b="1" i="1" dirty="0">
                <a:solidFill>
                  <a:srgbClr val="211D1E"/>
                </a:solidFill>
              </a:rPr>
              <a:t>(NOTE:  </a:t>
            </a:r>
            <a:r>
              <a:rPr lang="en-US" sz="2400" i="1" dirty="0">
                <a:solidFill>
                  <a:srgbClr val="211D1E"/>
                </a:solidFill>
              </a:rPr>
              <a:t>You should enroll in Medicare - before losing your EGHP - to avoid gaps in coverage. You do not qualify for this SEP if you are in your IEP.)</a:t>
            </a:r>
          </a:p>
          <a:p>
            <a:pPr>
              <a:lnSpc>
                <a:spcPct val="120000"/>
              </a:lnSpc>
            </a:pPr>
            <a:endParaRPr lang="en-US" sz="1800" b="0" i="1" u="none" strike="noStrike" baseline="0" dirty="0">
              <a:solidFill>
                <a:srgbClr val="000000"/>
              </a:solidFill>
              <a:latin typeface="Gotham Book"/>
            </a:endParaRPr>
          </a:p>
          <a:p>
            <a:pPr>
              <a:lnSpc>
                <a:spcPct val="110000"/>
              </a:lnSpc>
            </a:pPr>
            <a:endParaRPr lang="en-US" sz="5400" dirty="0">
              <a:latin typeface="Calibri" panose="020F0502020204030204" pitchFamily="34" charset="0"/>
              <a:cs typeface="Calibri" panose="020F0502020204030204" pitchFamily="34" charset="0"/>
            </a:endParaRP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282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How Do I Enroll in Medicare Part A and Part B?</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750124"/>
            <a:ext cx="10511589" cy="3856592"/>
          </a:xfrm>
        </p:spPr>
        <p:txBody>
          <a:bodyPr>
            <a:normAutofit fontScale="92500" lnSpcReduction="10000"/>
          </a:bodyPr>
          <a:lstStyle/>
          <a:p>
            <a:pPr>
              <a:lnSpc>
                <a:spcPct val="100000"/>
              </a:lnSpc>
              <a:spcBef>
                <a:spcPts val="0"/>
              </a:spcBef>
            </a:pPr>
            <a:r>
              <a:rPr lang="en-US" sz="3500" dirty="0">
                <a:latin typeface="Calibri" panose="020F0502020204030204" pitchFamily="34" charset="0"/>
                <a:cs typeface="Calibri" panose="020F0502020204030204" pitchFamily="34" charset="0"/>
              </a:rPr>
              <a:t>Medicare entitlement, eligibility and enrollment is handled by the Social Security Administration(SSA)</a:t>
            </a:r>
          </a:p>
          <a:p>
            <a:pPr lvl="1">
              <a:lnSpc>
                <a:spcPct val="100000"/>
              </a:lnSpc>
              <a:spcBef>
                <a:spcPts val="1000"/>
              </a:spcBef>
            </a:pPr>
            <a:r>
              <a:rPr lang="en-US" sz="3000" dirty="0">
                <a:latin typeface="Calibri" panose="020F0502020204030204" pitchFamily="34" charset="0"/>
                <a:cs typeface="Calibri" panose="020F0502020204030204" pitchFamily="34" charset="0"/>
              </a:rPr>
              <a:t>Can be completed online at </a:t>
            </a:r>
            <a:r>
              <a:rPr lang="en-US" sz="3000" dirty="0">
                <a:latin typeface="Calibri" panose="020F0502020204030204" pitchFamily="34" charset="0"/>
                <a:cs typeface="Calibri" panose="020F0502020204030204" pitchFamily="34" charset="0"/>
                <a:hlinkClick r:id="rId4"/>
              </a:rPr>
              <a:t>www.ssa.gov</a:t>
            </a:r>
            <a:endParaRPr lang="en-US" sz="3000" dirty="0">
              <a:latin typeface="Calibri" panose="020F0502020204030204" pitchFamily="34" charset="0"/>
              <a:cs typeface="Calibri" panose="020F0502020204030204" pitchFamily="34" charset="0"/>
            </a:endParaRPr>
          </a:p>
          <a:p>
            <a:pPr marL="457200" lvl="1" indent="0">
              <a:lnSpc>
                <a:spcPct val="100000"/>
              </a:lnSpc>
              <a:spcBef>
                <a:spcPts val="0"/>
              </a:spcBef>
              <a:buNone/>
            </a:pPr>
            <a:r>
              <a:rPr lang="en-US" sz="3000" dirty="0">
                <a:latin typeface="Calibri" panose="020F0502020204030204" pitchFamily="34" charset="0"/>
                <a:cs typeface="Calibri" panose="020F0502020204030204" pitchFamily="34" charset="0"/>
              </a:rPr>
              <a:t>  </a:t>
            </a:r>
            <a:r>
              <a:rPr lang="en-US" sz="3000" i="1" dirty="0">
                <a:latin typeface="Calibri" panose="020F0502020204030204" pitchFamily="34" charset="0"/>
                <a:cs typeface="Calibri" panose="020F0502020204030204" pitchFamily="34" charset="0"/>
              </a:rPr>
              <a:t>(You must create a socialsecurity.gov account – Username and    </a:t>
            </a:r>
          </a:p>
          <a:p>
            <a:pPr marL="457200" lvl="1" indent="0">
              <a:lnSpc>
                <a:spcPct val="100000"/>
              </a:lnSpc>
              <a:spcBef>
                <a:spcPts val="0"/>
              </a:spcBef>
              <a:buNone/>
            </a:pPr>
            <a:r>
              <a:rPr lang="en-US" sz="3000" i="1" dirty="0">
                <a:latin typeface="Calibri" panose="020F0502020204030204" pitchFamily="34" charset="0"/>
                <a:cs typeface="Calibri" panose="020F0502020204030204" pitchFamily="34" charset="0"/>
              </a:rPr>
              <a:t>  Password)</a:t>
            </a:r>
            <a:endParaRPr lang="en-US" sz="3000" dirty="0">
              <a:latin typeface="Calibri" panose="020F0502020204030204" pitchFamily="34" charset="0"/>
              <a:cs typeface="Calibri" panose="020F0502020204030204" pitchFamily="34" charset="0"/>
            </a:endParaRPr>
          </a:p>
          <a:p>
            <a:pPr lvl="1">
              <a:lnSpc>
                <a:spcPct val="100000"/>
              </a:lnSpc>
              <a:spcBef>
                <a:spcPts val="1000"/>
              </a:spcBef>
            </a:pPr>
            <a:r>
              <a:rPr lang="en-US" sz="3000" dirty="0">
                <a:latin typeface="Calibri" panose="020F0502020204030204" pitchFamily="34" charset="0"/>
                <a:cs typeface="Calibri" panose="020F0502020204030204" pitchFamily="34" charset="0"/>
              </a:rPr>
              <a:t>Call 1-800-772-1213 (Monday through Friday, 7AM to 7PM)</a:t>
            </a:r>
          </a:p>
          <a:p>
            <a:pPr lvl="1">
              <a:lnSpc>
                <a:spcPct val="100000"/>
              </a:lnSpc>
              <a:spcBef>
                <a:spcPts val="1000"/>
              </a:spcBef>
            </a:pPr>
            <a:r>
              <a:rPr lang="en-US" sz="3000" dirty="0">
                <a:latin typeface="Calibri" panose="020F0502020204030204" pitchFamily="34" charset="0"/>
                <a:cs typeface="Calibri" panose="020F0502020204030204" pitchFamily="34" charset="0"/>
              </a:rPr>
              <a:t>Appointments can also be made for local offices through the </a:t>
            </a:r>
          </a:p>
          <a:p>
            <a:pPr marL="457200" lvl="1" indent="0">
              <a:lnSpc>
                <a:spcPct val="100000"/>
              </a:lnSpc>
              <a:spcBef>
                <a:spcPts val="0"/>
              </a:spcBef>
              <a:buNone/>
            </a:pPr>
            <a:r>
              <a:rPr lang="en-US" sz="3000" dirty="0">
                <a:latin typeface="Calibri" panose="020F0502020204030204" pitchFamily="34" charset="0"/>
                <a:cs typeface="Calibri" panose="020F0502020204030204" pitchFamily="34" charset="0"/>
              </a:rPr>
              <a:t>   toll-free number listed above</a:t>
            </a:r>
          </a:p>
          <a:p>
            <a:pPr>
              <a:lnSpc>
                <a:spcPct val="110000"/>
              </a:lnSpc>
            </a:pPr>
            <a:endParaRPr lang="en-US" sz="5400" dirty="0">
              <a:latin typeface="Calibri" panose="020F0502020204030204" pitchFamily="34" charset="0"/>
              <a:cs typeface="Calibri" panose="020F0502020204030204" pitchFamily="34" charset="0"/>
            </a:endParaRPr>
          </a:p>
          <a:p>
            <a:pPr lvl="0">
              <a:lnSpc>
                <a:spcPct val="110000"/>
              </a:lnSpc>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08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7C14042F-DD49-597C-6CD1-65AC85EEEE1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0542" y="174728"/>
            <a:ext cx="9853639" cy="5542672"/>
          </a:xfrm>
        </p:spPr>
      </p:pic>
    </p:spTree>
    <p:extLst>
      <p:ext uri="{BB962C8B-B14F-4D97-AF65-F5344CB8AC3E}">
        <p14:creationId xmlns:p14="http://schemas.microsoft.com/office/powerpoint/2010/main" val="174783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55A0C6-A2B1-6E4A-D151-C9782048C64C}"/>
              </a:ext>
            </a:extLst>
          </p:cNvPr>
          <p:cNvSpPr>
            <a:spLocks noGrp="1"/>
          </p:cNvSpPr>
          <p:nvPr>
            <p:ph type="title"/>
          </p:nvPr>
        </p:nvSpPr>
        <p:spPr>
          <a:xfrm>
            <a:off x="838200" y="0"/>
            <a:ext cx="10515600" cy="1325563"/>
          </a:xfrm>
        </p:spPr>
        <p:txBody>
          <a:bodyPr/>
          <a:lstStyle/>
          <a:p>
            <a:pPr algn="ctr"/>
            <a:r>
              <a:rPr lang="en-US" b="1" dirty="0">
                <a:latin typeface="+mn-lt"/>
              </a:rPr>
              <a:t>Your Medicare Coverage Choices</a:t>
            </a:r>
            <a:br>
              <a:rPr lang="en-US" b="1" dirty="0">
                <a:latin typeface="+mn-lt"/>
              </a:rPr>
            </a:br>
            <a:endParaRPr lang="en-US" dirty="0"/>
          </a:p>
        </p:txBody>
      </p:sp>
      <p:pic>
        <p:nvPicPr>
          <p:cNvPr id="5" name="Content Placeholder 4" descr="Graphical user interface, application&#10;&#10;AI-generated content may be incorrect.">
            <a:extLst>
              <a:ext uri="{FF2B5EF4-FFF2-40B4-BE49-F238E27FC236}">
                <a16:creationId xmlns:a16="http://schemas.microsoft.com/office/drawing/2014/main" id="{91C065EB-2F66-C614-77C5-CE62505F86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00433" y="707923"/>
            <a:ext cx="5219754" cy="5044089"/>
          </a:xfrm>
        </p:spPr>
      </p:pic>
    </p:spTree>
    <p:extLst>
      <p:ext uri="{BB962C8B-B14F-4D97-AF65-F5344CB8AC3E}">
        <p14:creationId xmlns:p14="http://schemas.microsoft.com/office/powerpoint/2010/main" val="223173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D37F9C7-0413-108C-50C4-23C7EDC35DD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D55BE1A-E882-3C39-29C4-E98F86C280C8}"/>
              </a:ext>
            </a:extLst>
          </p:cNvPr>
          <p:cNvSpPr>
            <a:spLocks noGrp="1"/>
          </p:cNvSpPr>
          <p:nvPr>
            <p:ph type="title"/>
          </p:nvPr>
        </p:nvSpPr>
        <p:spPr>
          <a:xfrm>
            <a:off x="838200" y="0"/>
            <a:ext cx="10515600" cy="1325563"/>
          </a:xfrm>
        </p:spPr>
        <p:txBody>
          <a:bodyPr/>
          <a:lstStyle/>
          <a:p>
            <a:pPr algn="ctr"/>
            <a:r>
              <a:rPr lang="en-US" b="1" dirty="0">
                <a:latin typeface="+mn-lt"/>
              </a:rPr>
              <a:t>Your Medicare Coverage Choices</a:t>
            </a:r>
            <a:br>
              <a:rPr lang="en-US" b="1" dirty="0">
                <a:latin typeface="+mn-lt"/>
              </a:rPr>
            </a:br>
            <a:endParaRPr lang="en-US" dirty="0"/>
          </a:p>
        </p:txBody>
      </p:sp>
      <p:pic>
        <p:nvPicPr>
          <p:cNvPr id="5" name="Content Placeholder 4" descr="Graphical user interface, application&#10;&#10;AI-generated content may be incorrect.">
            <a:extLst>
              <a:ext uri="{FF2B5EF4-FFF2-40B4-BE49-F238E27FC236}">
                <a16:creationId xmlns:a16="http://schemas.microsoft.com/office/drawing/2014/main" id="{A4A01B38-A385-05A9-8D0B-30A54370BDF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00433" y="707923"/>
            <a:ext cx="5219754" cy="5044089"/>
          </a:xfrm>
        </p:spPr>
      </p:pic>
      <p:sp>
        <p:nvSpPr>
          <p:cNvPr id="2" name="Arrow: Down 1">
            <a:extLst>
              <a:ext uri="{FF2B5EF4-FFF2-40B4-BE49-F238E27FC236}">
                <a16:creationId xmlns:a16="http://schemas.microsoft.com/office/drawing/2014/main" id="{6470E5F3-B46E-3F1C-F966-954F0D9154EF}"/>
              </a:ext>
            </a:extLst>
          </p:cNvPr>
          <p:cNvSpPr/>
          <p:nvPr/>
        </p:nvSpPr>
        <p:spPr>
          <a:xfrm>
            <a:off x="4565828" y="536953"/>
            <a:ext cx="329184" cy="3749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12303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34594" y="-49340"/>
            <a:ext cx="11722812" cy="1325563"/>
          </a:xfrm>
        </p:spPr>
        <p:txBody>
          <a:bodyPr>
            <a:normAutofit/>
          </a:bodyPr>
          <a:lstStyle/>
          <a:p>
            <a:pPr algn="ctr"/>
            <a:r>
              <a:rPr lang="en-US" b="1" dirty="0">
                <a:latin typeface="+mn-lt"/>
              </a:rPr>
              <a:t>What Does Original Medicare Cover?</a:t>
            </a:r>
          </a:p>
        </p:txBody>
      </p:sp>
      <p:sp>
        <p:nvSpPr>
          <p:cNvPr id="6" name="Text Placeholder 2">
            <a:extLst>
              <a:ext uri="{FF2B5EF4-FFF2-40B4-BE49-F238E27FC236}">
                <a16:creationId xmlns:a16="http://schemas.microsoft.com/office/drawing/2014/main" id="{9635BCF2-0FE1-3B87-E4A2-5ABA93941A2B}"/>
              </a:ext>
            </a:extLst>
          </p:cNvPr>
          <p:cNvSpPr txBox="1">
            <a:spLocks/>
          </p:cNvSpPr>
          <p:nvPr/>
        </p:nvSpPr>
        <p:spPr>
          <a:xfrm>
            <a:off x="838200" y="1160056"/>
            <a:ext cx="5014361" cy="823912"/>
          </a:xfrm>
          <a:prstGeom prst="rect">
            <a:avLst/>
          </a:prstGeom>
          <a:solidFill>
            <a:srgbClr val="1CADE4"/>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solidFill>
                  <a:schemeClr val="bg1"/>
                </a:solidFill>
              </a:rPr>
              <a:t>Medicare Part A</a:t>
            </a:r>
          </a:p>
        </p:txBody>
      </p:sp>
      <p:sp>
        <p:nvSpPr>
          <p:cNvPr id="8" name="Content Placeholder 3">
            <a:extLst>
              <a:ext uri="{FF2B5EF4-FFF2-40B4-BE49-F238E27FC236}">
                <a16:creationId xmlns:a16="http://schemas.microsoft.com/office/drawing/2014/main" id="{823DDD4E-BEE4-BEA0-7AA6-096C421B7921}"/>
              </a:ext>
            </a:extLst>
          </p:cNvPr>
          <p:cNvSpPr txBox="1">
            <a:spLocks/>
          </p:cNvSpPr>
          <p:nvPr/>
        </p:nvSpPr>
        <p:spPr>
          <a:xfrm>
            <a:off x="838201" y="1983968"/>
            <a:ext cx="5014360" cy="3040960"/>
          </a:xfrm>
          <a:prstGeom prst="rect">
            <a:avLst/>
          </a:prstGeom>
          <a:solidFill>
            <a:srgbClr val="CCE3F5"/>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Inpatient Hospital Coverage</a:t>
            </a:r>
          </a:p>
          <a:p>
            <a:pPr>
              <a:lnSpc>
                <a:spcPct val="110000"/>
              </a:lnSpc>
            </a:pPr>
            <a:r>
              <a:rPr lang="en-US" sz="2400" b="1"/>
              <a:t>Skilled Nursing Care in a facility (requires a minimum three-day prior hospitalization)</a:t>
            </a:r>
          </a:p>
          <a:p>
            <a:r>
              <a:rPr lang="en-US" sz="2400" b="1"/>
              <a:t>Home Health Care</a:t>
            </a:r>
          </a:p>
          <a:p>
            <a:r>
              <a:rPr lang="en-US" sz="2400" b="1"/>
              <a:t>Hospice</a:t>
            </a:r>
          </a:p>
          <a:p>
            <a:r>
              <a:rPr lang="en-US" sz="2400" b="1"/>
              <a:t>Blood</a:t>
            </a:r>
            <a:endParaRPr lang="en-US" sz="2400" b="1" dirty="0"/>
          </a:p>
        </p:txBody>
      </p:sp>
      <p:sp>
        <p:nvSpPr>
          <p:cNvPr id="9" name="Text Placeholder 4">
            <a:extLst>
              <a:ext uri="{FF2B5EF4-FFF2-40B4-BE49-F238E27FC236}">
                <a16:creationId xmlns:a16="http://schemas.microsoft.com/office/drawing/2014/main" id="{9424D2C3-F2F6-E79B-7A7A-2C53E1D363C8}"/>
              </a:ext>
            </a:extLst>
          </p:cNvPr>
          <p:cNvSpPr txBox="1">
            <a:spLocks/>
          </p:cNvSpPr>
          <p:nvPr/>
        </p:nvSpPr>
        <p:spPr>
          <a:xfrm>
            <a:off x="6170612" y="1160056"/>
            <a:ext cx="5014360" cy="823912"/>
          </a:xfrm>
          <a:prstGeom prst="rect">
            <a:avLst/>
          </a:prstGeom>
          <a:solidFill>
            <a:srgbClr val="1CADE4"/>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a:solidFill>
                  <a:schemeClr val="bg1"/>
                </a:solidFill>
              </a:rPr>
              <a:t>Medicare Part B</a:t>
            </a:r>
            <a:endParaRPr lang="en-US" sz="3200" dirty="0">
              <a:solidFill>
                <a:schemeClr val="bg1"/>
              </a:solidFill>
            </a:endParaRPr>
          </a:p>
        </p:txBody>
      </p:sp>
      <p:sp>
        <p:nvSpPr>
          <p:cNvPr id="10" name="Content Placeholder 5">
            <a:extLst>
              <a:ext uri="{FF2B5EF4-FFF2-40B4-BE49-F238E27FC236}">
                <a16:creationId xmlns:a16="http://schemas.microsoft.com/office/drawing/2014/main" id="{D0A4F8C7-B00B-4578-1AB8-6A4077F54651}"/>
              </a:ext>
            </a:extLst>
          </p:cNvPr>
          <p:cNvSpPr txBox="1">
            <a:spLocks/>
          </p:cNvSpPr>
          <p:nvPr/>
        </p:nvSpPr>
        <p:spPr>
          <a:xfrm>
            <a:off x="6170612" y="1983968"/>
            <a:ext cx="5014360" cy="3040960"/>
          </a:xfrm>
          <a:prstGeom prst="rect">
            <a:avLst/>
          </a:prstGeom>
          <a:solidFill>
            <a:srgbClr val="CCE3F5"/>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Outpatient Hospital Coverage</a:t>
            </a:r>
          </a:p>
          <a:p>
            <a:r>
              <a:rPr lang="en-US" sz="2400" b="1" dirty="0"/>
              <a:t>Physician Services</a:t>
            </a:r>
          </a:p>
          <a:p>
            <a:r>
              <a:rPr lang="en-US" sz="2400" b="1" dirty="0"/>
              <a:t>Outpatient Surgery and Services</a:t>
            </a:r>
          </a:p>
          <a:p>
            <a:r>
              <a:rPr lang="en-US" sz="2400" b="1" dirty="0">
                <a:solidFill>
                  <a:srgbClr val="000000"/>
                </a:solidFill>
                <a:effectLst/>
                <a:latin typeface="Calibri" panose="020F0502020204030204" pitchFamily="34" charset="0"/>
                <a:ea typeface="Calibri" panose="020F0502020204030204" pitchFamily="34" charset="0"/>
              </a:rPr>
              <a:t>Durable Medical Equipment (DME), prosthetics, orthotics and supplies</a:t>
            </a:r>
          </a:p>
          <a:p>
            <a:r>
              <a:rPr lang="en-US" sz="2400" b="1" dirty="0"/>
              <a:t>Home Health Care</a:t>
            </a:r>
          </a:p>
          <a:p>
            <a:r>
              <a:rPr lang="en-US" sz="2400" b="1" dirty="0"/>
              <a:t>Preventative Services</a:t>
            </a:r>
          </a:p>
          <a:p>
            <a:r>
              <a:rPr lang="en-US" sz="2400" b="1" dirty="0"/>
              <a:t>Blood</a:t>
            </a:r>
          </a:p>
        </p:txBody>
      </p:sp>
      <p:sp>
        <p:nvSpPr>
          <p:cNvPr id="11" name="TextBox 10">
            <a:extLst>
              <a:ext uri="{FF2B5EF4-FFF2-40B4-BE49-F238E27FC236}">
                <a16:creationId xmlns:a16="http://schemas.microsoft.com/office/drawing/2014/main" id="{4EA295AF-3092-69B0-4E50-309B71C40183}"/>
              </a:ext>
            </a:extLst>
          </p:cNvPr>
          <p:cNvSpPr txBox="1"/>
          <p:nvPr/>
        </p:nvSpPr>
        <p:spPr>
          <a:xfrm>
            <a:off x="1034463" y="5192981"/>
            <a:ext cx="10123073" cy="400110"/>
          </a:xfrm>
          <a:prstGeom prst="rect">
            <a:avLst/>
          </a:prstGeom>
          <a:noFill/>
        </p:spPr>
        <p:txBody>
          <a:bodyPr wrap="square">
            <a:spAutoFit/>
          </a:bodyPr>
          <a:lstStyle/>
          <a:p>
            <a:pPr marL="0" indent="0">
              <a:buNone/>
            </a:pPr>
            <a:r>
              <a:rPr lang="en-US" sz="2000" dirty="0"/>
              <a:t>Medicare benefits are administered by the Centers for Medicare and Medicaid Services (CMS) </a:t>
            </a:r>
          </a:p>
        </p:txBody>
      </p:sp>
    </p:spTree>
    <p:extLst>
      <p:ext uri="{BB962C8B-B14F-4D97-AF65-F5344CB8AC3E}">
        <p14:creationId xmlns:p14="http://schemas.microsoft.com/office/powerpoint/2010/main" val="264261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NOT Covered by Original Medicare?</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666234"/>
            <a:ext cx="10515600" cy="4351338"/>
          </a:xfrm>
        </p:spPr>
        <p:txBody>
          <a:bodyPr>
            <a:normAutofit/>
          </a:bodyPr>
          <a:lstStyle/>
          <a:p>
            <a:pPr>
              <a:lnSpc>
                <a:spcPct val="100000"/>
              </a:lnSpc>
            </a:pPr>
            <a:r>
              <a:rPr lang="en-US" dirty="0"/>
              <a:t>Outpatient Prescription Medications</a:t>
            </a:r>
          </a:p>
          <a:p>
            <a:pPr>
              <a:lnSpc>
                <a:spcPct val="100000"/>
              </a:lnSpc>
            </a:pPr>
            <a:r>
              <a:rPr lang="en-US" dirty="0"/>
              <a:t>Routine Dental Care</a:t>
            </a:r>
          </a:p>
          <a:p>
            <a:pPr>
              <a:lnSpc>
                <a:spcPct val="100000"/>
              </a:lnSpc>
            </a:pPr>
            <a:r>
              <a:rPr lang="en-US" dirty="0"/>
              <a:t>Routine Vision Care and Eyeglasses</a:t>
            </a:r>
          </a:p>
          <a:p>
            <a:pPr>
              <a:lnSpc>
                <a:spcPct val="100000"/>
              </a:lnSpc>
            </a:pPr>
            <a:r>
              <a:rPr lang="en-US" dirty="0"/>
              <a:t>Hearing Aids</a:t>
            </a:r>
          </a:p>
          <a:p>
            <a:pPr>
              <a:lnSpc>
                <a:spcPct val="100000"/>
              </a:lnSpc>
            </a:pPr>
            <a:r>
              <a:rPr lang="en-US" dirty="0"/>
              <a:t>Foreign Travel</a:t>
            </a:r>
          </a:p>
          <a:p>
            <a:pPr>
              <a:lnSpc>
                <a:spcPct val="100000"/>
              </a:lnSpc>
            </a:pPr>
            <a:r>
              <a:rPr lang="en-US" dirty="0"/>
              <a:t>Cosmetic Procedures and Treatments</a:t>
            </a:r>
          </a:p>
          <a:p>
            <a:pPr>
              <a:lnSpc>
                <a:spcPct val="100000"/>
              </a:lnSpc>
            </a:pPr>
            <a:r>
              <a:rPr lang="en-US" dirty="0"/>
              <a:t>Long Term Care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1148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Part A and Part B</a:t>
            </a:r>
          </a:p>
        </p:txBody>
      </p:sp>
      <p:pic>
        <p:nvPicPr>
          <p:cNvPr id="7" name="Content Placeholder 4" descr="Text&#10;&#10;Description automatically generated">
            <a:extLst>
              <a:ext uri="{FF2B5EF4-FFF2-40B4-BE49-F238E27FC236}">
                <a16:creationId xmlns:a16="http://schemas.microsoft.com/office/drawing/2014/main" id="{573064E7-A649-4281-86D9-2B094EDBB52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75013" y="1690688"/>
            <a:ext cx="5988417" cy="3766566"/>
          </a:xfrm>
        </p:spPr>
      </p:pic>
    </p:spTree>
    <p:extLst>
      <p:ext uri="{BB962C8B-B14F-4D97-AF65-F5344CB8AC3E}">
        <p14:creationId xmlns:p14="http://schemas.microsoft.com/office/powerpoint/2010/main" val="40869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Table&#10;&#10;AI-generated content may be incorrect.">
            <a:extLst>
              <a:ext uri="{FF2B5EF4-FFF2-40B4-BE49-F238E27FC236}">
                <a16:creationId xmlns:a16="http://schemas.microsoft.com/office/drawing/2014/main" id="{0B561687-E8B9-A150-4964-AFBCA74BE1B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21537" y="135968"/>
            <a:ext cx="7680960" cy="5513664"/>
          </a:xfrm>
        </p:spPr>
      </p:pic>
    </p:spTree>
    <p:extLst>
      <p:ext uri="{BB962C8B-B14F-4D97-AF65-F5344CB8AC3E}">
        <p14:creationId xmlns:p14="http://schemas.microsoft.com/office/powerpoint/2010/main" val="31400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Table&#10;&#10;AI-generated content may be incorrect.">
            <a:extLst>
              <a:ext uri="{FF2B5EF4-FFF2-40B4-BE49-F238E27FC236}">
                <a16:creationId xmlns:a16="http://schemas.microsoft.com/office/drawing/2014/main" id="{97757CDD-7594-71FC-5DFC-8EC77B182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6073" y="165370"/>
            <a:ext cx="7680960" cy="5664364"/>
          </a:xfrm>
          <a:prstGeom prst="rect">
            <a:avLst/>
          </a:prstGeom>
        </p:spPr>
      </p:pic>
    </p:spTree>
    <p:extLst>
      <p:ext uri="{BB962C8B-B14F-4D97-AF65-F5344CB8AC3E}">
        <p14:creationId xmlns:p14="http://schemas.microsoft.com/office/powerpoint/2010/main" val="282254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For Virtual Presentations</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578497" y="2127380"/>
            <a:ext cx="10804849" cy="4049583"/>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Thank you for joining today’s presentation.</a:t>
            </a:r>
          </a:p>
          <a:p>
            <a:pPr marL="0" indent="0" algn="ctr">
              <a:buNone/>
            </a:pPr>
            <a:r>
              <a:rPr lang="en-US" sz="3200" dirty="0">
                <a:latin typeface="Times New Roman" panose="02020603050405020304" pitchFamily="18" charset="0"/>
                <a:cs typeface="Times New Roman" panose="02020603050405020304" pitchFamily="18" charset="0"/>
              </a:rPr>
              <a:t>You are automatically muted and your camera is turned off.</a:t>
            </a:r>
          </a:p>
          <a:p>
            <a:pPr marL="0" indent="0" algn="ctr">
              <a:buNone/>
            </a:pPr>
            <a:r>
              <a:rPr lang="en-US" sz="3200" dirty="0">
                <a:latin typeface="Times New Roman" panose="02020603050405020304" pitchFamily="18" charset="0"/>
                <a:cs typeface="Times New Roman" panose="02020603050405020304" pitchFamily="18" charset="0"/>
              </a:rPr>
              <a:t>You will see and hear the host and presenters.</a:t>
            </a:r>
          </a:p>
          <a:p>
            <a:pPr marL="0" indent="0" algn="ctr">
              <a:buNone/>
            </a:pPr>
            <a:r>
              <a:rPr lang="en-US" sz="3200" dirty="0">
                <a:latin typeface="Times New Roman" panose="02020603050405020304" pitchFamily="18" charset="0"/>
                <a:cs typeface="Times New Roman" panose="02020603050405020304" pitchFamily="18" charset="0"/>
              </a:rPr>
              <a:t>Please ask questions via the Chat Box.</a:t>
            </a:r>
          </a:p>
          <a:p>
            <a:pPr marL="0" indent="0" algn="ctr">
              <a:buNone/>
            </a:pPr>
            <a:r>
              <a:rPr lang="en-US" sz="3200" dirty="0">
                <a:latin typeface="Times New Roman" panose="02020603050405020304" pitchFamily="18" charset="0"/>
                <a:cs typeface="Times New Roman" panose="02020603050405020304" pitchFamily="18" charset="0"/>
              </a:rPr>
              <a:t>Please type names of anyone who is watching with you. </a:t>
            </a:r>
          </a:p>
          <a:p>
            <a:pPr marL="0" indent="0" algn="ctr">
              <a:buNone/>
            </a:pPr>
            <a:r>
              <a:rPr lang="en-US" sz="3200" dirty="0">
                <a:latin typeface="Times New Roman" panose="02020603050405020304" pitchFamily="18" charset="0"/>
                <a:cs typeface="Times New Roman" panose="02020603050405020304" pitchFamily="18" charset="0"/>
              </a:rPr>
              <a:t>Please complete the survey at the end – thank you!</a:t>
            </a:r>
          </a:p>
          <a:p>
            <a:pPr marL="0" indent="0">
              <a:lnSpc>
                <a:spcPct val="100000"/>
              </a:lnSpc>
              <a:spcBef>
                <a:spcPts val="0"/>
              </a:spcBef>
              <a:buNone/>
            </a:pPr>
            <a:endParaRPr lang="en-US" sz="3100" dirty="0"/>
          </a:p>
        </p:txBody>
      </p:sp>
    </p:spTree>
    <p:extLst>
      <p:ext uri="{BB962C8B-B14F-4D97-AF65-F5344CB8AC3E}">
        <p14:creationId xmlns:p14="http://schemas.microsoft.com/office/powerpoint/2010/main" val="2141989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i="0" u="none" strike="noStrike" baseline="0" dirty="0">
                <a:latin typeface="+mn-lt"/>
              </a:rPr>
              <a:t>Part B Immunosuppressive Drug Coverage Only</a:t>
            </a:r>
            <a:endParaRPr lang="en-US" b="1" dirty="0">
              <a:latin typeface="+mn-lt"/>
            </a:endParaRP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08121" y="1690688"/>
            <a:ext cx="10575758" cy="4222833"/>
          </a:xfrm>
        </p:spPr>
        <p:txBody>
          <a:bodyPr>
            <a:normAutofit/>
          </a:bodyPr>
          <a:lstStyle/>
          <a:p>
            <a:pPr>
              <a:spcBef>
                <a:spcPts val="0"/>
              </a:spcBef>
            </a:pPr>
            <a:r>
              <a:rPr lang="en-US" sz="2600" dirty="0"/>
              <a:t>Certain Medicare enrollees who are 36 months post kidney transplant, and therefore are no longer eligible for full Medicare coverage, can elect to continue Part B coverage of immunosuppressive drugs by paying a premium. </a:t>
            </a:r>
          </a:p>
          <a:p>
            <a:pPr>
              <a:spcBef>
                <a:spcPts val="0"/>
              </a:spcBef>
            </a:pPr>
            <a:endParaRPr lang="en-US" sz="2600" dirty="0"/>
          </a:p>
          <a:p>
            <a:pPr>
              <a:spcBef>
                <a:spcPts val="0"/>
              </a:spcBef>
            </a:pPr>
            <a:r>
              <a:rPr lang="en-US" sz="2600" dirty="0"/>
              <a:t>For 2026, the immunosuppressive drug premium is $121.60 per month.</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5555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Supplement (Medigap Plans)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576388"/>
            <a:ext cx="10575758" cy="4222833"/>
          </a:xfrm>
        </p:spPr>
        <p:txBody>
          <a:bodyPr>
            <a:normAutofit fontScale="85000" lnSpcReduction="10000"/>
          </a:bodyPr>
          <a:lstStyle/>
          <a:p>
            <a:pPr>
              <a:lnSpc>
                <a:spcPct val="100000"/>
              </a:lnSpc>
              <a:spcBef>
                <a:spcPts val="0"/>
              </a:spcBef>
            </a:pPr>
            <a:r>
              <a:rPr lang="en-US" dirty="0"/>
              <a:t>Nationally standardized insurance plans designed to fill the “gaps” in </a:t>
            </a:r>
          </a:p>
          <a:p>
            <a:pPr marL="0" indent="0">
              <a:lnSpc>
                <a:spcPct val="100000"/>
              </a:lnSpc>
              <a:spcBef>
                <a:spcPts val="0"/>
              </a:spcBef>
              <a:buNone/>
            </a:pPr>
            <a:r>
              <a:rPr lang="en-US" dirty="0"/>
              <a:t>   Original Medicare coverage (deductibles, copayments, coinsurance, etc.)</a:t>
            </a:r>
          </a:p>
          <a:p>
            <a:pPr>
              <a:lnSpc>
                <a:spcPct val="100000"/>
              </a:lnSpc>
            </a:pPr>
            <a:r>
              <a:rPr lang="en-US" dirty="0"/>
              <a:t>Plans are designated by letters (A, B, C, D, F, G, K, L, M, and N).</a:t>
            </a:r>
          </a:p>
          <a:p>
            <a:pPr lvl="1">
              <a:lnSpc>
                <a:spcPct val="100000"/>
              </a:lnSpc>
            </a:pPr>
            <a:r>
              <a:rPr lang="en-US" dirty="0"/>
              <a:t>Plans C, F, and F-Prime are only available to individuals who were eligible for Medicare prior to January 1, 2020</a:t>
            </a:r>
          </a:p>
          <a:p>
            <a:pPr>
              <a:lnSpc>
                <a:spcPct val="100000"/>
              </a:lnSpc>
            </a:pPr>
            <a:r>
              <a:rPr lang="en-US" dirty="0"/>
              <a:t>All plans cover a basic group of benefits, with each plan covering a </a:t>
            </a:r>
          </a:p>
          <a:p>
            <a:pPr marL="0" indent="0">
              <a:lnSpc>
                <a:spcPct val="100000"/>
              </a:lnSpc>
              <a:spcBef>
                <a:spcPts val="0"/>
              </a:spcBef>
              <a:buNone/>
            </a:pPr>
            <a:r>
              <a:rPr lang="en-US" dirty="0"/>
              <a:t>   different group of benefits</a:t>
            </a:r>
          </a:p>
          <a:p>
            <a:pPr>
              <a:lnSpc>
                <a:spcPct val="100000"/>
              </a:lnSpc>
            </a:pPr>
            <a:r>
              <a:rPr lang="en-US" dirty="0"/>
              <a:t>Plan coverage is the same, from company to company, but premiums do vary</a:t>
            </a:r>
          </a:p>
          <a:p>
            <a:pPr>
              <a:lnSpc>
                <a:spcPct val="100000"/>
              </a:lnSpc>
            </a:pPr>
            <a:r>
              <a:rPr lang="en-US" dirty="0"/>
              <a:t>This presentation does not address how Medicare works with other </a:t>
            </a:r>
          </a:p>
          <a:p>
            <a:pPr marL="0" indent="0">
              <a:lnSpc>
                <a:spcPct val="100000"/>
              </a:lnSpc>
              <a:spcBef>
                <a:spcPts val="0"/>
              </a:spcBef>
              <a:buNone/>
            </a:pPr>
            <a:r>
              <a:rPr lang="en-US" dirty="0"/>
              <a:t>    insurance coverage, such as EGHPs (active and retiree), COBRA, TriCare or   </a:t>
            </a:r>
          </a:p>
          <a:p>
            <a:pPr marL="0" indent="0">
              <a:lnSpc>
                <a:spcPct val="100000"/>
              </a:lnSpc>
              <a:spcBef>
                <a:spcPts val="0"/>
              </a:spcBef>
              <a:buNone/>
            </a:pPr>
            <a:r>
              <a:rPr lang="en-US" dirty="0"/>
              <a:t>    VA benefits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33879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able&#10;&#10;AI-generated content may be incorrect.">
            <a:extLst>
              <a:ext uri="{FF2B5EF4-FFF2-40B4-BE49-F238E27FC236}">
                <a16:creationId xmlns:a16="http://schemas.microsoft.com/office/drawing/2014/main" id="{41092F5F-C70B-36D4-256C-889F2A746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705" y="117988"/>
            <a:ext cx="6163156" cy="5774812"/>
          </a:xfrm>
          <a:prstGeom prst="rect">
            <a:avLst/>
          </a:prstGeom>
        </p:spPr>
      </p:pic>
    </p:spTree>
    <p:extLst>
      <p:ext uri="{BB962C8B-B14F-4D97-AF65-F5344CB8AC3E}">
        <p14:creationId xmlns:p14="http://schemas.microsoft.com/office/powerpoint/2010/main" val="351400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Prescription Drug Coverage – Part D</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92500" lnSpcReduction="20000"/>
          </a:bodyPr>
          <a:lstStyle/>
          <a:p>
            <a:pPr>
              <a:lnSpc>
                <a:spcPct val="100000"/>
              </a:lnSpc>
            </a:pPr>
            <a:r>
              <a:rPr lang="en-US" dirty="0"/>
              <a:t>Anyone covered by Medicare Part A and/or Part B is eligible to </a:t>
            </a:r>
          </a:p>
          <a:p>
            <a:pPr marL="0" indent="0">
              <a:lnSpc>
                <a:spcPct val="100000"/>
              </a:lnSpc>
              <a:spcBef>
                <a:spcPts val="0"/>
              </a:spcBef>
              <a:buNone/>
            </a:pPr>
            <a:r>
              <a:rPr lang="en-US" dirty="0"/>
              <a:t>   purchase a Medicare Prescription Drug Plan (PDP)</a:t>
            </a:r>
          </a:p>
          <a:p>
            <a:pPr>
              <a:lnSpc>
                <a:spcPct val="100000"/>
              </a:lnSpc>
            </a:pPr>
            <a:r>
              <a:rPr lang="en-US" dirty="0"/>
              <a:t>PDPs are sold by private insurance companies that are contracted with </a:t>
            </a:r>
          </a:p>
          <a:p>
            <a:pPr marL="0" indent="0">
              <a:lnSpc>
                <a:spcPct val="100000"/>
              </a:lnSpc>
              <a:spcBef>
                <a:spcPts val="0"/>
              </a:spcBef>
              <a:buNone/>
            </a:pPr>
            <a:r>
              <a:rPr lang="en-US" dirty="0"/>
              <a:t>   CMS, and many require payment of monthly premiums</a:t>
            </a:r>
          </a:p>
          <a:p>
            <a:pPr>
              <a:lnSpc>
                <a:spcPct val="100000"/>
              </a:lnSpc>
            </a:pPr>
            <a:r>
              <a:rPr lang="en-US" dirty="0"/>
              <a:t>Each PDP covers a group of prescription medications (formulary)</a:t>
            </a:r>
          </a:p>
          <a:p>
            <a:pPr lvl="1">
              <a:lnSpc>
                <a:spcPct val="100000"/>
              </a:lnSpc>
            </a:pPr>
            <a:r>
              <a:rPr lang="en-US" dirty="0"/>
              <a:t>Annual deductible may need to be satisfied</a:t>
            </a:r>
          </a:p>
          <a:p>
            <a:pPr lvl="1">
              <a:lnSpc>
                <a:spcPct val="100000"/>
              </a:lnSpc>
            </a:pPr>
            <a:r>
              <a:rPr lang="en-US" dirty="0"/>
              <a:t>Copayments may apply to prescription medications</a:t>
            </a:r>
          </a:p>
          <a:p>
            <a:pPr>
              <a:lnSpc>
                <a:spcPct val="100000"/>
              </a:lnSpc>
            </a:pPr>
            <a:r>
              <a:rPr lang="en-US" dirty="0"/>
              <a:t>Plans/coverage, pharmacy networks and formularies may change annually,  </a:t>
            </a:r>
          </a:p>
          <a:p>
            <a:pPr marL="0" indent="0">
              <a:lnSpc>
                <a:spcPct val="100000"/>
              </a:lnSpc>
              <a:spcBef>
                <a:spcPts val="0"/>
              </a:spcBef>
              <a:buNone/>
            </a:pPr>
            <a:r>
              <a:rPr lang="en-US" dirty="0"/>
              <a:t>   effective January 1</a:t>
            </a:r>
            <a:r>
              <a:rPr lang="en-US" baseline="30000" dirty="0"/>
              <a:t>st</a:t>
            </a:r>
            <a:r>
              <a:rPr lang="en-US" dirty="0"/>
              <a:t> </a:t>
            </a:r>
          </a:p>
          <a:p>
            <a:pPr lvl="1">
              <a:lnSpc>
                <a:spcPct val="100000"/>
              </a:lnSpc>
            </a:pPr>
            <a:r>
              <a:rPr lang="en-US" dirty="0"/>
              <a:t>Compare your Medicare PDP each year - during the Medicare Open Enrollment Period (OEP), which is October 15</a:t>
            </a:r>
            <a:r>
              <a:rPr lang="en-US" baseline="30000" dirty="0"/>
              <a:t>th</a:t>
            </a:r>
            <a:r>
              <a:rPr lang="en-US" dirty="0"/>
              <a:t> through December 7</a:t>
            </a:r>
            <a:r>
              <a:rPr lang="en-US" baseline="30000" dirty="0"/>
              <a:t>th</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8232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Can I Enroll into a Part D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pPr>
            <a:r>
              <a:rPr lang="en-US" dirty="0"/>
              <a:t>During your seven-month Medicare Initial Enrollment Period (IEP)</a:t>
            </a:r>
          </a:p>
          <a:p>
            <a:pPr>
              <a:lnSpc>
                <a:spcPct val="100000"/>
              </a:lnSpc>
            </a:pPr>
            <a:r>
              <a:rPr lang="en-US" dirty="0"/>
              <a:t>During the annual Medicare Open Enrollment Period (OEP)</a:t>
            </a:r>
          </a:p>
          <a:p>
            <a:pPr lvl="1">
              <a:lnSpc>
                <a:spcPct val="100000"/>
              </a:lnSpc>
            </a:pPr>
            <a:r>
              <a:rPr lang="en-US" dirty="0"/>
              <a:t>October 15</a:t>
            </a:r>
            <a:r>
              <a:rPr lang="en-US" baseline="30000" dirty="0"/>
              <a:t>th</a:t>
            </a:r>
            <a:r>
              <a:rPr lang="en-US" dirty="0"/>
              <a:t> through December 7</a:t>
            </a:r>
            <a:r>
              <a:rPr lang="en-US" baseline="30000" dirty="0"/>
              <a:t>th</a:t>
            </a:r>
            <a:r>
              <a:rPr lang="en-US" dirty="0"/>
              <a:t> each year</a:t>
            </a:r>
          </a:p>
          <a:p>
            <a:pPr lvl="1">
              <a:lnSpc>
                <a:spcPct val="100000"/>
              </a:lnSpc>
            </a:pPr>
            <a:r>
              <a:rPr lang="en-US" dirty="0"/>
              <a:t>Coverage begins on January 1</a:t>
            </a:r>
            <a:r>
              <a:rPr lang="en-US" baseline="30000" dirty="0"/>
              <a:t>st</a:t>
            </a:r>
            <a:r>
              <a:rPr lang="en-US" dirty="0"/>
              <a:t> </a:t>
            </a:r>
          </a:p>
          <a:p>
            <a:pPr>
              <a:lnSpc>
                <a:spcPct val="100000"/>
              </a:lnSpc>
            </a:pPr>
            <a:r>
              <a:rPr lang="en-US" dirty="0"/>
              <a:t>May be able to join at other times</a:t>
            </a:r>
          </a:p>
          <a:p>
            <a:pPr lvl="1">
              <a:lnSpc>
                <a:spcPct val="100000"/>
              </a:lnSpc>
            </a:pPr>
            <a:r>
              <a:rPr lang="en-US" dirty="0"/>
              <a:t>Annual Medicare Advantage Open Enrollment Period (MAOEP)</a:t>
            </a:r>
          </a:p>
          <a:p>
            <a:pPr lvl="2">
              <a:lnSpc>
                <a:spcPct val="100000"/>
              </a:lnSpc>
            </a:pPr>
            <a:r>
              <a:rPr lang="en-US" dirty="0"/>
              <a:t>January 1</a:t>
            </a:r>
            <a:r>
              <a:rPr lang="en-US" baseline="30000" dirty="0"/>
              <a:t>st</a:t>
            </a:r>
            <a:r>
              <a:rPr lang="en-US" dirty="0"/>
              <a:t> through March 31</a:t>
            </a:r>
            <a:r>
              <a:rPr lang="en-US" baseline="30000" dirty="0"/>
              <a:t>st</a:t>
            </a:r>
            <a:r>
              <a:rPr lang="en-US" dirty="0"/>
              <a:t> each year</a:t>
            </a:r>
          </a:p>
          <a:p>
            <a:pPr lvl="1">
              <a:lnSpc>
                <a:spcPct val="100000"/>
              </a:lnSpc>
            </a:pPr>
            <a:r>
              <a:rPr lang="en-US" dirty="0"/>
              <a:t>Special Enrollment Period (SEP)</a:t>
            </a:r>
          </a:p>
          <a:p>
            <a:pPr lvl="2">
              <a:lnSpc>
                <a:spcPct val="100000"/>
              </a:lnSpc>
            </a:pPr>
            <a:r>
              <a:rPr lang="en-US" dirty="0"/>
              <a:t>You must qualify for an SEP (i.e., qualifying for Extra Help, move outside of the Plan’s service area,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16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Part D Extra Help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473286" cy="4366016"/>
          </a:xfrm>
        </p:spPr>
        <p:txBody>
          <a:bodyPr>
            <a:normAutofit fontScale="85000" lnSpcReduction="20000"/>
          </a:bodyPr>
          <a:lstStyle/>
          <a:p>
            <a:pPr>
              <a:lnSpc>
                <a:spcPct val="100000"/>
              </a:lnSpc>
            </a:pPr>
            <a:r>
              <a:rPr lang="en-US" dirty="0"/>
              <a:t>Assistance is available for people with limited income and resources/assets  </a:t>
            </a:r>
            <a:r>
              <a:rPr lang="en-US" sz="2300" dirty="0"/>
              <a:t>(Those who qualify for and receive full Medicaid, or a Medicare Savings Program, automatically qualify for Extra Help.)</a:t>
            </a:r>
          </a:p>
          <a:p>
            <a:pPr>
              <a:lnSpc>
                <a:spcPct val="100000"/>
              </a:lnSpc>
            </a:pPr>
            <a:r>
              <a:rPr lang="en-US" dirty="0"/>
              <a:t>SHIIP representatives are qualified to submit Extra Help applications – to the Social Security Administration - on behalf of the client</a:t>
            </a:r>
          </a:p>
          <a:p>
            <a:pPr>
              <a:lnSpc>
                <a:spcPct val="100000"/>
              </a:lnSpc>
            </a:pPr>
            <a:r>
              <a:rPr lang="en-US" dirty="0"/>
              <a:t>Eligibility is determined by the Social Security Administration</a:t>
            </a:r>
          </a:p>
          <a:p>
            <a:pPr>
              <a:lnSpc>
                <a:spcPct val="100000"/>
              </a:lnSpc>
            </a:pPr>
            <a:r>
              <a:rPr lang="en-US" dirty="0"/>
              <a:t>Can reduce or eliminate Drug Plan premium and deductible, reduce prescription drug copayments, and provide a Special Enrollment Period (SEP) to make a Part C or Part D Plan change</a:t>
            </a:r>
          </a:p>
          <a:p>
            <a:pPr>
              <a:lnSpc>
                <a:spcPct val="100000"/>
              </a:lnSpc>
            </a:pPr>
            <a:r>
              <a:rPr lang="en-US" dirty="0"/>
              <a:t>If you qualify for Extra Help, you may be able to change your Medicare Prescription Drug Plan once a month.  (</a:t>
            </a:r>
            <a:r>
              <a:rPr lang="en-US" sz="1900" b="1" i="1" dirty="0"/>
              <a:t>NOTE</a:t>
            </a:r>
            <a:r>
              <a:rPr lang="en-US" sz="1900" i="1" dirty="0"/>
              <a:t>:</a:t>
            </a:r>
            <a:r>
              <a:rPr lang="en-US" i="1" dirty="0"/>
              <a:t> </a:t>
            </a:r>
            <a:r>
              <a:rPr lang="en-US" sz="2200" i="1" dirty="0"/>
              <a:t>Plan change will be effective the first day of the month following the new enrollment.)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439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E2E2265-E4EF-48C2-A1D2-4A19DC65DF6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2AE6AC9-CB6F-9C68-AAD9-29435F90B625}"/>
              </a:ext>
            </a:extLst>
          </p:cNvPr>
          <p:cNvSpPr>
            <a:spLocks noGrp="1"/>
          </p:cNvSpPr>
          <p:nvPr>
            <p:ph type="title"/>
          </p:nvPr>
        </p:nvSpPr>
        <p:spPr>
          <a:xfrm>
            <a:off x="838200" y="0"/>
            <a:ext cx="10515600" cy="1325563"/>
          </a:xfrm>
        </p:spPr>
        <p:txBody>
          <a:bodyPr/>
          <a:lstStyle/>
          <a:p>
            <a:pPr algn="ctr"/>
            <a:r>
              <a:rPr lang="en-US" b="1" dirty="0">
                <a:latin typeface="+mn-lt"/>
              </a:rPr>
              <a:t>Your Medicare Coverage Choices</a:t>
            </a:r>
            <a:br>
              <a:rPr lang="en-US" b="1" dirty="0">
                <a:latin typeface="+mn-lt"/>
              </a:rPr>
            </a:br>
            <a:endParaRPr lang="en-US" dirty="0"/>
          </a:p>
        </p:txBody>
      </p:sp>
      <p:pic>
        <p:nvPicPr>
          <p:cNvPr id="5" name="Content Placeholder 4" descr="Graphical user interface, application&#10;&#10;AI-generated content may be incorrect.">
            <a:extLst>
              <a:ext uri="{FF2B5EF4-FFF2-40B4-BE49-F238E27FC236}">
                <a16:creationId xmlns:a16="http://schemas.microsoft.com/office/drawing/2014/main" id="{A8694407-0616-44F6-703B-B6CFC8037EF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00433" y="707923"/>
            <a:ext cx="5219754" cy="5044089"/>
          </a:xfrm>
        </p:spPr>
      </p:pic>
      <p:sp>
        <p:nvSpPr>
          <p:cNvPr id="2" name="Arrow: Down 1">
            <a:extLst>
              <a:ext uri="{FF2B5EF4-FFF2-40B4-BE49-F238E27FC236}">
                <a16:creationId xmlns:a16="http://schemas.microsoft.com/office/drawing/2014/main" id="{0447A342-54AA-7523-9873-82C1719995F2}"/>
              </a:ext>
            </a:extLst>
          </p:cNvPr>
          <p:cNvSpPr/>
          <p:nvPr/>
        </p:nvSpPr>
        <p:spPr>
          <a:xfrm>
            <a:off x="7156988" y="627501"/>
            <a:ext cx="325349" cy="3764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33165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 Advantage (MA) Plans - Part C</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fontScale="70000" lnSpcReduction="20000"/>
          </a:bodyPr>
          <a:lstStyle/>
          <a:p>
            <a:pPr>
              <a:lnSpc>
                <a:spcPct val="100000"/>
              </a:lnSpc>
            </a:pPr>
            <a:r>
              <a:rPr lang="en-US" dirty="0"/>
              <a:t>Health Plan options approved by Medicare</a:t>
            </a:r>
          </a:p>
          <a:p>
            <a:pPr lvl="1">
              <a:lnSpc>
                <a:spcPct val="100000"/>
              </a:lnSpc>
            </a:pPr>
            <a:r>
              <a:rPr lang="en-US" dirty="0"/>
              <a:t>Another way to get your Medicare coverage</a:t>
            </a:r>
          </a:p>
          <a:p>
            <a:pPr lvl="1">
              <a:lnSpc>
                <a:spcPct val="100000"/>
              </a:lnSpc>
            </a:pPr>
            <a:r>
              <a:rPr lang="en-US" dirty="0"/>
              <a:t>Provides medical benefits and, usually, a prescription drug benefit</a:t>
            </a:r>
          </a:p>
          <a:p>
            <a:pPr lvl="1">
              <a:lnSpc>
                <a:spcPct val="100000"/>
              </a:lnSpc>
            </a:pPr>
            <a:r>
              <a:rPr lang="en-US" dirty="0"/>
              <a:t>When you enroll in an MA Plan, you are still in the Medicare Program, you are just no longer in Original Medicare</a:t>
            </a:r>
          </a:p>
          <a:p>
            <a:pPr lvl="1">
              <a:lnSpc>
                <a:spcPct val="100000"/>
              </a:lnSpc>
            </a:pPr>
            <a:r>
              <a:rPr lang="en-US" dirty="0"/>
              <a:t>Offered by private companies who are contracted with the Centers for Medicare and Medicaid Services (CMS)</a:t>
            </a:r>
          </a:p>
          <a:p>
            <a:pPr>
              <a:lnSpc>
                <a:spcPct val="100000"/>
              </a:lnSpc>
            </a:pPr>
            <a:r>
              <a:rPr lang="en-US" dirty="0"/>
              <a:t>Medicare pays the Plan an amount for each member’s care</a:t>
            </a:r>
          </a:p>
          <a:p>
            <a:pPr>
              <a:lnSpc>
                <a:spcPct val="100000"/>
              </a:lnSpc>
            </a:pPr>
            <a:r>
              <a:rPr lang="en-US" dirty="0"/>
              <a:t>May have to use network healthcare providers (doctors, hospitals etc.)  ALWAYS check with your healthcare providers regarding “Plan contracting”</a:t>
            </a:r>
          </a:p>
          <a:p>
            <a:pPr>
              <a:lnSpc>
                <a:spcPct val="100000"/>
              </a:lnSpc>
            </a:pPr>
            <a:r>
              <a:rPr lang="en-US" dirty="0"/>
              <a:t>Plans’ availability varies from county to county</a:t>
            </a:r>
          </a:p>
          <a:p>
            <a:pPr>
              <a:lnSpc>
                <a:spcPct val="100000"/>
              </a:lnSpc>
            </a:pPr>
            <a:r>
              <a:rPr lang="en-US" dirty="0"/>
              <a:t>There is an additional opportunity to change Medicare Advantage Plans each year</a:t>
            </a:r>
          </a:p>
          <a:p>
            <a:pPr lvl="1">
              <a:lnSpc>
                <a:spcPct val="100000"/>
              </a:lnSpc>
            </a:pPr>
            <a:r>
              <a:rPr lang="en-US" dirty="0"/>
              <a:t>January 1</a:t>
            </a:r>
            <a:r>
              <a:rPr lang="en-US" baseline="30000" dirty="0"/>
              <a:t>st</a:t>
            </a:r>
            <a:r>
              <a:rPr lang="en-US" dirty="0"/>
              <a:t> through March 31</a:t>
            </a:r>
            <a:r>
              <a:rPr lang="en-US" baseline="30000" dirty="0"/>
              <a:t>st</a:t>
            </a:r>
            <a:r>
              <a:rPr lang="en-US" dirty="0"/>
              <a:t> (MAOEP)</a:t>
            </a:r>
          </a:p>
          <a:p>
            <a:pPr marL="457200" lvl="1" indent="0">
              <a:lnSpc>
                <a:spcPct val="100000"/>
              </a:lnSpc>
              <a:buNone/>
            </a:pPr>
            <a:endParaRPr lang="en-US" dirty="0"/>
          </a:p>
          <a:p>
            <a:pPr marL="457200" lvl="1" indent="0">
              <a:lnSpc>
                <a:spcPct val="100000"/>
              </a:lnSpc>
              <a:buNone/>
            </a:pPr>
            <a:r>
              <a:rPr lang="en-US" i="1" dirty="0"/>
              <a:t>(</a:t>
            </a:r>
            <a:r>
              <a:rPr lang="en-US" b="1" i="1" dirty="0"/>
              <a:t>NOTE</a:t>
            </a:r>
            <a:r>
              <a:rPr lang="en-US" i="1" dirty="0"/>
              <a:t>:  If you join a Medicare Advantage Plan, you cannot use, and you cannot be sold, a Medigap policy.</a:t>
            </a:r>
          </a:p>
          <a:p>
            <a:endParaRPr lang="en-US" i="1" dirty="0"/>
          </a:p>
          <a:p>
            <a:endParaRPr lang="en-US" i="1" dirty="0"/>
          </a:p>
          <a:p>
            <a:endParaRPr lang="en-US" dirty="0"/>
          </a:p>
          <a:p>
            <a:endParaRPr lang="en-US" dirty="0"/>
          </a:p>
        </p:txBody>
      </p:sp>
    </p:spTree>
    <p:extLst>
      <p:ext uri="{BB962C8B-B14F-4D97-AF65-F5344CB8AC3E}">
        <p14:creationId xmlns:p14="http://schemas.microsoft.com/office/powerpoint/2010/main" val="421721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When and How Can You Enroll into a Medicare Advantage Plan?</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576874"/>
            <a:ext cx="10756151" cy="4624544"/>
          </a:xfrm>
        </p:spPr>
        <p:txBody>
          <a:bodyPr>
            <a:normAutofit fontScale="92500" lnSpcReduction="10000"/>
          </a:bodyPr>
          <a:lstStyle/>
          <a:p>
            <a:pPr>
              <a:lnSpc>
                <a:spcPct val="100000"/>
              </a:lnSpc>
              <a:spcBef>
                <a:spcPts val="0"/>
              </a:spcBef>
            </a:pPr>
            <a:r>
              <a:rPr lang="en-US" dirty="0"/>
              <a:t>During your Medicare Initial Enrollment Period (IEP) </a:t>
            </a:r>
          </a:p>
          <a:p>
            <a:pPr marL="0" indent="0">
              <a:lnSpc>
                <a:spcPct val="100000"/>
              </a:lnSpc>
              <a:spcBef>
                <a:spcPts val="0"/>
              </a:spcBef>
              <a:buNone/>
            </a:pPr>
            <a:r>
              <a:rPr lang="en-US" dirty="0"/>
              <a:t>      For persons who are age 65 and over, and who are disabled, under 65</a:t>
            </a:r>
          </a:p>
          <a:p>
            <a:pPr marL="0" indent="0">
              <a:lnSpc>
                <a:spcPct val="100000"/>
              </a:lnSpc>
              <a:spcBef>
                <a:spcPts val="0"/>
              </a:spcBef>
              <a:buNone/>
            </a:pPr>
            <a:r>
              <a:rPr lang="en-US" sz="2400" dirty="0"/>
              <a:t>       Coverage effective date will depend on the month that you enroll</a:t>
            </a:r>
            <a:endParaRPr lang="en-US" dirty="0"/>
          </a:p>
          <a:p>
            <a:pPr>
              <a:lnSpc>
                <a:spcPct val="100000"/>
              </a:lnSpc>
            </a:pPr>
            <a:r>
              <a:rPr lang="en-US" dirty="0"/>
              <a:t>During the annual Medicare Open Enrollment Period (OEP) </a:t>
            </a:r>
          </a:p>
          <a:p>
            <a:pPr marL="0" indent="0">
              <a:lnSpc>
                <a:spcPct val="100000"/>
              </a:lnSpc>
              <a:spcBef>
                <a:spcPts val="0"/>
              </a:spcBef>
              <a:buNone/>
            </a:pPr>
            <a:r>
              <a:rPr lang="en-US" sz="2400" dirty="0"/>
              <a:t>      October 15</a:t>
            </a:r>
            <a:r>
              <a:rPr lang="en-US" sz="2400" baseline="30000" dirty="0"/>
              <a:t>th</a:t>
            </a:r>
            <a:r>
              <a:rPr lang="en-US" sz="2400" dirty="0"/>
              <a:t> through December 7</a:t>
            </a:r>
            <a:r>
              <a:rPr lang="en-US" sz="2400" baseline="30000" dirty="0"/>
              <a:t>th</a:t>
            </a:r>
            <a:r>
              <a:rPr lang="en-US" sz="2400" dirty="0"/>
              <a:t> each year </a:t>
            </a:r>
          </a:p>
          <a:p>
            <a:pPr marL="0" indent="0">
              <a:lnSpc>
                <a:spcPct val="100000"/>
              </a:lnSpc>
              <a:spcBef>
                <a:spcPts val="0"/>
              </a:spcBef>
              <a:buNone/>
            </a:pPr>
            <a:r>
              <a:rPr lang="en-US" sz="2400" dirty="0"/>
              <a:t>      Coverage will begin on January 1</a:t>
            </a:r>
            <a:r>
              <a:rPr lang="en-US" sz="2400" baseline="30000" dirty="0"/>
              <a:t>st</a:t>
            </a:r>
            <a:r>
              <a:rPr lang="en-US" sz="2400" dirty="0"/>
              <a:t> of the following year</a:t>
            </a:r>
          </a:p>
          <a:p>
            <a:pPr>
              <a:lnSpc>
                <a:spcPct val="100000"/>
              </a:lnSpc>
            </a:pPr>
            <a:r>
              <a:rPr lang="en-US" dirty="0"/>
              <a:t>During the Medicare Advantage Open Enrollment Period (MAOEP)    </a:t>
            </a:r>
          </a:p>
          <a:p>
            <a:pPr marL="0" indent="0">
              <a:lnSpc>
                <a:spcPct val="100000"/>
              </a:lnSpc>
              <a:spcBef>
                <a:spcPts val="0"/>
              </a:spcBef>
              <a:buNone/>
            </a:pPr>
            <a:r>
              <a:rPr lang="en-US" sz="2400" dirty="0"/>
              <a:t>      January 1</a:t>
            </a:r>
            <a:r>
              <a:rPr lang="en-US" sz="2400" baseline="30000" dirty="0"/>
              <a:t>st</a:t>
            </a:r>
            <a:r>
              <a:rPr lang="en-US" sz="2400" dirty="0"/>
              <a:t> through March 31</a:t>
            </a:r>
            <a:r>
              <a:rPr lang="en-US" sz="2400" baseline="30000" dirty="0"/>
              <a:t>st</a:t>
            </a:r>
            <a:r>
              <a:rPr lang="en-US" sz="2400" dirty="0"/>
              <a:t> each year </a:t>
            </a:r>
          </a:p>
          <a:p>
            <a:pPr marL="0" indent="0">
              <a:lnSpc>
                <a:spcPct val="100000"/>
              </a:lnSpc>
              <a:spcBef>
                <a:spcPts val="0"/>
              </a:spcBef>
              <a:buNone/>
            </a:pPr>
            <a:r>
              <a:rPr lang="en-US" sz="2400" dirty="0"/>
              <a:t>      Coverage will begin the first day of the month following the month the Plan receives         </a:t>
            </a:r>
          </a:p>
          <a:p>
            <a:pPr marL="0" indent="0">
              <a:lnSpc>
                <a:spcPct val="100000"/>
              </a:lnSpc>
              <a:spcBef>
                <a:spcPts val="0"/>
              </a:spcBef>
              <a:buNone/>
            </a:pPr>
            <a:r>
              <a:rPr lang="en-US" sz="2400" dirty="0"/>
              <a:t>      the request to enroll</a:t>
            </a:r>
          </a:p>
          <a:p>
            <a:pPr>
              <a:lnSpc>
                <a:spcPct val="100000"/>
              </a:lnSpc>
            </a:pPr>
            <a:r>
              <a:rPr lang="en-US" dirty="0"/>
              <a:t>Based on a Special Enrollment Period (SEP), but you must qualify    </a:t>
            </a:r>
          </a:p>
          <a:p>
            <a:pPr marL="0" indent="0">
              <a:lnSpc>
                <a:spcPct val="100000"/>
              </a:lnSpc>
              <a:spcBef>
                <a:spcPts val="0"/>
              </a:spcBef>
              <a:buNone/>
            </a:pPr>
            <a:r>
              <a:rPr lang="en-US" sz="2000" dirty="0"/>
              <a:t>       (For example, moving to a different county or state, or qualifying for Extra Help,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96063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184150"/>
            <a:ext cx="11722812" cy="1325563"/>
          </a:xfrm>
        </p:spPr>
        <p:txBody>
          <a:bodyPr>
            <a:normAutofit/>
          </a:bodyPr>
          <a:lstStyle/>
          <a:p>
            <a:pPr algn="ctr"/>
            <a:r>
              <a:rPr lang="en-US" b="1" dirty="0">
                <a:latin typeface="+mn-lt"/>
              </a:rPr>
              <a:t>Original Medicare vs. Medicare Advantage Plans</a:t>
            </a:r>
          </a:p>
        </p:txBody>
      </p:sp>
      <p:pic>
        <p:nvPicPr>
          <p:cNvPr id="8" name="Content Placeholder 6">
            <a:extLst>
              <a:ext uri="{FF2B5EF4-FFF2-40B4-BE49-F238E27FC236}">
                <a16:creationId xmlns:a16="http://schemas.microsoft.com/office/drawing/2014/main" id="{5B19743B-1FBB-4B25-B7C5-20E8F835FCF7}"/>
              </a:ext>
            </a:extLst>
          </p:cNvPr>
          <p:cNvPicPr>
            <a:picLocks noGrp="1" noChangeAspect="1"/>
          </p:cNvPicPr>
          <p:nvPr>
            <p:ph idx="1"/>
          </p:nvPr>
        </p:nvPicPr>
        <p:blipFill rotWithShape="1">
          <a:blip r:embed="rId4"/>
          <a:srcRect b="6316"/>
          <a:stretch/>
        </p:blipFill>
        <p:spPr>
          <a:xfrm>
            <a:off x="1918792" y="1148593"/>
            <a:ext cx="8602065" cy="4560814"/>
          </a:xfrm>
          <a:prstGeom prst="rect">
            <a:avLst/>
          </a:prstGeom>
        </p:spPr>
      </p:pic>
    </p:spTree>
    <p:extLst>
      <p:ext uri="{BB962C8B-B14F-4D97-AF65-F5344CB8AC3E}">
        <p14:creationId xmlns:p14="http://schemas.microsoft.com/office/powerpoint/2010/main" val="94046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8818488-1D3D-070F-424A-53CD7AD60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85AA1-8E86-10E2-06B3-B2A04F9B15BA}"/>
              </a:ext>
            </a:extLst>
          </p:cNvPr>
          <p:cNvSpPr>
            <a:spLocks noGrp="1"/>
          </p:cNvSpPr>
          <p:nvPr>
            <p:ph type="title"/>
          </p:nvPr>
        </p:nvSpPr>
        <p:spPr>
          <a:xfrm>
            <a:off x="256855" y="365125"/>
            <a:ext cx="11722812" cy="1325563"/>
          </a:xfrm>
        </p:spPr>
        <p:txBody>
          <a:bodyPr>
            <a:normAutofit/>
          </a:bodyPr>
          <a:lstStyle/>
          <a:p>
            <a:pPr algn="ctr"/>
            <a:r>
              <a:rPr lang="en-US" b="1" dirty="0">
                <a:latin typeface="+mn-lt"/>
              </a:rPr>
              <a:t>What is Medicare?</a:t>
            </a:r>
          </a:p>
        </p:txBody>
      </p:sp>
      <p:sp>
        <p:nvSpPr>
          <p:cNvPr id="4" name="Content Placeholder 3">
            <a:extLst>
              <a:ext uri="{FF2B5EF4-FFF2-40B4-BE49-F238E27FC236}">
                <a16:creationId xmlns:a16="http://schemas.microsoft.com/office/drawing/2014/main" id="{18813776-8890-CA92-A27B-F59A377AEBE8}"/>
              </a:ext>
            </a:extLst>
          </p:cNvPr>
          <p:cNvSpPr>
            <a:spLocks noGrp="1"/>
          </p:cNvSpPr>
          <p:nvPr>
            <p:ph idx="1"/>
          </p:nvPr>
        </p:nvSpPr>
        <p:spPr>
          <a:xfrm>
            <a:off x="578497" y="2127380"/>
            <a:ext cx="10804849" cy="4049583"/>
          </a:xfrm>
        </p:spPr>
        <p:txBody>
          <a:bodyPr>
            <a:normAutofit/>
          </a:bodyPr>
          <a:lstStyle/>
          <a:p>
            <a:pPr>
              <a:lnSpc>
                <a:spcPct val="100000"/>
              </a:lnSpc>
              <a:spcBef>
                <a:spcPts val="0"/>
              </a:spcBef>
            </a:pPr>
            <a:r>
              <a:rPr lang="en-US" sz="3100" dirty="0"/>
              <a:t>Federally-funded individual health insurance program that provides coverage for medically-necessary procedures, services, medical supplies and equipment</a:t>
            </a:r>
          </a:p>
          <a:p>
            <a:pPr marL="0" indent="0">
              <a:lnSpc>
                <a:spcPct val="100000"/>
              </a:lnSpc>
              <a:spcBef>
                <a:spcPts val="0"/>
              </a:spcBef>
              <a:buNone/>
            </a:pPr>
            <a:endParaRPr lang="en-US" sz="3100" dirty="0"/>
          </a:p>
        </p:txBody>
      </p:sp>
    </p:spTree>
    <p:extLst>
      <p:ext uri="{BB962C8B-B14F-4D97-AF65-F5344CB8AC3E}">
        <p14:creationId xmlns:p14="http://schemas.microsoft.com/office/powerpoint/2010/main" val="3764568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88900"/>
            <a:ext cx="11722812" cy="1325563"/>
          </a:xfrm>
        </p:spPr>
        <p:txBody>
          <a:bodyPr>
            <a:normAutofit/>
          </a:bodyPr>
          <a:lstStyle/>
          <a:p>
            <a:pPr algn="ctr"/>
            <a:r>
              <a:rPr lang="en-US" b="1" dirty="0">
                <a:latin typeface="+mn-lt"/>
              </a:rPr>
              <a:t>Differences between Medigap Plans and Medicare Advantage Plans</a:t>
            </a:r>
          </a:p>
        </p:txBody>
      </p:sp>
      <p:pic>
        <p:nvPicPr>
          <p:cNvPr id="9" name="table">
            <a:extLst>
              <a:ext uri="{FF2B5EF4-FFF2-40B4-BE49-F238E27FC236}">
                <a16:creationId xmlns:a16="http://schemas.microsoft.com/office/drawing/2014/main" id="{99B1FBD6-ED08-4ABF-8121-5A5C2B2E6906}"/>
              </a:ext>
            </a:extLst>
          </p:cNvPr>
          <p:cNvPicPr>
            <a:picLocks noGrp="1" noChangeAspect="1"/>
          </p:cNvPicPr>
          <p:nvPr>
            <p:ph idx="1"/>
          </p:nvPr>
        </p:nvPicPr>
        <p:blipFill>
          <a:blip r:embed="rId4"/>
          <a:stretch>
            <a:fillRect/>
          </a:stretch>
        </p:blipFill>
        <p:spPr>
          <a:xfrm>
            <a:off x="1352213" y="1377950"/>
            <a:ext cx="9677737" cy="4368386"/>
          </a:xfrm>
          <a:prstGeom prst="rect">
            <a:avLst/>
          </a:prstGeom>
        </p:spPr>
      </p:pic>
    </p:spTree>
    <p:extLst>
      <p:ext uri="{BB962C8B-B14F-4D97-AF65-F5344CB8AC3E}">
        <p14:creationId xmlns:p14="http://schemas.microsoft.com/office/powerpoint/2010/main" val="4249920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279400"/>
            <a:ext cx="11722812" cy="1325563"/>
          </a:xfrm>
        </p:spPr>
        <p:txBody>
          <a:bodyPr>
            <a:normAutofit/>
          </a:bodyPr>
          <a:lstStyle/>
          <a:p>
            <a:pPr algn="ctr"/>
            <a:r>
              <a:rPr lang="en-US" b="1" dirty="0">
                <a:latin typeface="+mn-lt"/>
              </a:rPr>
              <a:t>Medicaid and Medicare Savings Programs</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3392" cy="4205595"/>
          </a:xfrm>
        </p:spPr>
        <p:txBody>
          <a:bodyPr>
            <a:normAutofit fontScale="85000" lnSpcReduction="20000"/>
          </a:bodyPr>
          <a:lstStyle/>
          <a:p>
            <a:pPr>
              <a:lnSpc>
                <a:spcPct val="100000"/>
              </a:lnSpc>
            </a:pPr>
            <a:r>
              <a:rPr lang="en-US" dirty="0"/>
              <a:t>Assistance is available for people with limited incomes and resources/assets</a:t>
            </a:r>
          </a:p>
          <a:p>
            <a:r>
              <a:rPr lang="en-US" dirty="0"/>
              <a:t>Eligibility is determined by the county Department of Social Services (DSS) in </a:t>
            </a:r>
          </a:p>
          <a:p>
            <a:pPr marL="0" indent="0">
              <a:spcBef>
                <a:spcPts val="0"/>
              </a:spcBef>
              <a:buNone/>
            </a:pPr>
            <a:r>
              <a:rPr lang="en-US" dirty="0"/>
              <a:t>   which the person resides</a:t>
            </a:r>
          </a:p>
          <a:p>
            <a:r>
              <a:rPr lang="en-US" dirty="0"/>
              <a:t>In addition to full Medicaid, there are three Medicare Savings Programs (MSPs) </a:t>
            </a:r>
          </a:p>
          <a:p>
            <a:pPr marL="0" indent="0">
              <a:spcBef>
                <a:spcPts val="0"/>
              </a:spcBef>
              <a:buNone/>
            </a:pPr>
            <a:r>
              <a:rPr lang="en-US" dirty="0"/>
              <a:t>   with different levels of assistance - for those who are eligible for Medicare, who   </a:t>
            </a:r>
          </a:p>
          <a:p>
            <a:pPr marL="0" indent="0">
              <a:spcBef>
                <a:spcPts val="0"/>
              </a:spcBef>
              <a:buNone/>
            </a:pPr>
            <a:r>
              <a:rPr lang="en-US" dirty="0"/>
              <a:t>   do not meet the full Medicaid income and resources/assets requirements (QMB,   </a:t>
            </a:r>
          </a:p>
          <a:p>
            <a:pPr marL="0" indent="0">
              <a:spcBef>
                <a:spcPts val="0"/>
              </a:spcBef>
              <a:buNone/>
            </a:pPr>
            <a:r>
              <a:rPr lang="en-US" dirty="0"/>
              <a:t>   SLMB, and QI-1)</a:t>
            </a:r>
          </a:p>
          <a:p>
            <a:pPr marL="0" indent="0">
              <a:buNone/>
            </a:pPr>
            <a:r>
              <a:rPr lang="en-US" dirty="0"/>
              <a:t>     </a:t>
            </a:r>
            <a:r>
              <a:rPr lang="en-US" sz="2400" dirty="0"/>
              <a:t>For the Medicare Savings Programs, income determines the level of assistance</a:t>
            </a:r>
          </a:p>
          <a:p>
            <a:pPr marL="0" indent="0">
              <a:buNone/>
            </a:pPr>
            <a:r>
              <a:rPr lang="en-US" sz="2400" dirty="0"/>
              <a:t>      Assets/resource limits are the same for all three levels</a:t>
            </a:r>
          </a:p>
          <a:p>
            <a:pPr marL="0" indent="0">
              <a:buNone/>
            </a:pPr>
            <a:r>
              <a:rPr lang="en-US" sz="2400" dirty="0"/>
              <a:t>      Can reduce or eliminate monthly Part A and Part B premiums, deductibles, and </a:t>
            </a:r>
          </a:p>
          <a:p>
            <a:pPr marL="0" indent="0">
              <a:spcBef>
                <a:spcPts val="0"/>
              </a:spcBef>
              <a:buNone/>
            </a:pPr>
            <a:r>
              <a:rPr lang="en-US" sz="2400" dirty="0"/>
              <a:t>      coinsurance amounts</a:t>
            </a:r>
          </a:p>
          <a:p>
            <a:r>
              <a:rPr lang="en-US" dirty="0"/>
              <a:t>Automatic eligibility for Extra Help for any level of Medicaid or MSP</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81857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Does Medicare Cover Preventive Care?</a:t>
            </a:r>
          </a:p>
        </p:txBody>
      </p:sp>
      <p:pic>
        <p:nvPicPr>
          <p:cNvPr id="9" name="Picture 8">
            <a:extLst>
              <a:ext uri="{FF2B5EF4-FFF2-40B4-BE49-F238E27FC236}">
                <a16:creationId xmlns:a16="http://schemas.microsoft.com/office/drawing/2014/main" id="{A206BE5D-2876-485D-B2DB-03409C0ABF75}"/>
              </a:ext>
            </a:extLst>
          </p:cNvPr>
          <p:cNvPicPr>
            <a:picLocks noChangeAspect="1"/>
          </p:cNvPicPr>
          <p:nvPr/>
        </p:nvPicPr>
        <p:blipFill>
          <a:blip r:embed="rId4"/>
          <a:stretch>
            <a:fillRect/>
          </a:stretch>
        </p:blipFill>
        <p:spPr>
          <a:xfrm>
            <a:off x="5176534" y="2553230"/>
            <a:ext cx="1215231" cy="1103302"/>
          </a:xfrm>
          <a:prstGeom prst="rect">
            <a:avLst/>
          </a:prstGeom>
        </p:spPr>
      </p:pic>
      <p:pic>
        <p:nvPicPr>
          <p:cNvPr id="8" name="Picture 7">
            <a:extLst>
              <a:ext uri="{FF2B5EF4-FFF2-40B4-BE49-F238E27FC236}">
                <a16:creationId xmlns:a16="http://schemas.microsoft.com/office/drawing/2014/main" id="{2062E0EE-FD27-B03A-06E8-3B4D8E2258D8}"/>
              </a:ext>
            </a:extLst>
          </p:cNvPr>
          <p:cNvPicPr>
            <a:picLocks noChangeAspect="1"/>
          </p:cNvPicPr>
          <p:nvPr/>
        </p:nvPicPr>
        <p:blipFill>
          <a:blip r:embed="rId5"/>
          <a:stretch>
            <a:fillRect/>
          </a:stretch>
        </p:blipFill>
        <p:spPr>
          <a:xfrm>
            <a:off x="7189078" y="1295464"/>
            <a:ext cx="3363487" cy="4289539"/>
          </a:xfrm>
          <a:prstGeom prst="rect">
            <a:avLst/>
          </a:prstGeom>
        </p:spPr>
      </p:pic>
      <p:pic>
        <p:nvPicPr>
          <p:cNvPr id="5" name="Picture 4">
            <a:extLst>
              <a:ext uri="{FF2B5EF4-FFF2-40B4-BE49-F238E27FC236}">
                <a16:creationId xmlns:a16="http://schemas.microsoft.com/office/drawing/2014/main" id="{A6D5A58C-6ACA-860C-D390-1E2F7D81BE1E}"/>
              </a:ext>
            </a:extLst>
          </p:cNvPr>
          <p:cNvPicPr>
            <a:picLocks noChangeAspect="1"/>
          </p:cNvPicPr>
          <p:nvPr/>
        </p:nvPicPr>
        <p:blipFill>
          <a:blip r:embed="rId6"/>
          <a:stretch>
            <a:fillRect/>
          </a:stretch>
        </p:blipFill>
        <p:spPr>
          <a:xfrm>
            <a:off x="1745191" y="1295464"/>
            <a:ext cx="3363487" cy="4353075"/>
          </a:xfrm>
          <a:prstGeom prst="rect">
            <a:avLst/>
          </a:prstGeom>
        </p:spPr>
      </p:pic>
    </p:spTree>
    <p:extLst>
      <p:ext uri="{BB962C8B-B14F-4D97-AF65-F5344CB8AC3E}">
        <p14:creationId xmlns:p14="http://schemas.microsoft.com/office/powerpoint/2010/main" val="1122447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5F9C155-4CB1-9815-0F54-EBA8625C2A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C135BC-D4E5-7CD6-ADED-3B09A816EC79}"/>
              </a:ext>
            </a:extLst>
          </p:cNvPr>
          <p:cNvSpPr>
            <a:spLocks noGrp="1"/>
          </p:cNvSpPr>
          <p:nvPr>
            <p:ph type="title"/>
          </p:nvPr>
        </p:nvSpPr>
        <p:spPr>
          <a:xfrm>
            <a:off x="838199" y="365125"/>
            <a:ext cx="10620375" cy="787399"/>
          </a:xfrm>
        </p:spPr>
        <p:txBody>
          <a:bodyPr>
            <a:normAutofit fontScale="90000"/>
          </a:bodyPr>
          <a:lstStyle/>
          <a:p>
            <a:pPr algn="ctr"/>
            <a:r>
              <a:rPr lang="en-US" b="1" dirty="0">
                <a:solidFill>
                  <a:srgbClr val="000000"/>
                </a:solidFill>
                <a:latin typeface="Calibri" panose="020F0502020204030204" pitchFamily="34" charset="0"/>
                <a:ea typeface="Calibri" panose="020F0502020204030204" pitchFamily="34" charset="0"/>
              </a:rPr>
              <a:t>Medicare Drug Price Negotiation Program</a:t>
            </a:r>
            <a:br>
              <a:rPr lang="en-US" b="1" dirty="0">
                <a:solidFill>
                  <a:srgbClr val="000000"/>
                </a:solidFill>
                <a:latin typeface="Calibri" panose="020F0502020204030204" pitchFamily="34" charset="0"/>
                <a:ea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1B2576A6-7698-8CC0-E523-CFB6FA3CC20D}"/>
              </a:ext>
            </a:extLst>
          </p:cNvPr>
          <p:cNvSpPr>
            <a:spLocks noGrp="1"/>
          </p:cNvSpPr>
          <p:nvPr>
            <p:ph sz="half" idx="1"/>
          </p:nvPr>
        </p:nvSpPr>
        <p:spPr>
          <a:xfrm>
            <a:off x="838201" y="2444750"/>
            <a:ext cx="5181600" cy="3279775"/>
          </a:xfrm>
          <a:ln>
            <a:solidFill>
              <a:schemeClr val="accent1"/>
            </a:solidFill>
          </a:ln>
        </p:spPr>
        <p:txBody>
          <a:bodyPr>
            <a:normAutofit lnSpcReduction="10000"/>
          </a:bodyPr>
          <a:lstStyle/>
          <a:p>
            <a:r>
              <a:rPr lang="en-US" dirty="0"/>
              <a:t>Eliquis</a:t>
            </a:r>
          </a:p>
          <a:p>
            <a:r>
              <a:rPr lang="en-US" dirty="0"/>
              <a:t>Enbrel</a:t>
            </a:r>
          </a:p>
          <a:p>
            <a:r>
              <a:rPr lang="en-US" dirty="0"/>
              <a:t>Entresto</a:t>
            </a:r>
          </a:p>
          <a:p>
            <a:r>
              <a:rPr lang="en-US" dirty="0" err="1"/>
              <a:t>Farxiga</a:t>
            </a:r>
            <a:endParaRPr lang="en-US" dirty="0"/>
          </a:p>
          <a:p>
            <a:r>
              <a:rPr lang="en-US" dirty="0" err="1"/>
              <a:t>Fiasp</a:t>
            </a:r>
            <a:r>
              <a:rPr lang="en-US" dirty="0"/>
              <a:t>, </a:t>
            </a:r>
            <a:r>
              <a:rPr lang="en-US" dirty="0" err="1"/>
              <a:t>Fiasp</a:t>
            </a:r>
            <a:r>
              <a:rPr lang="en-US" dirty="0"/>
              <a:t> Flex Touch, </a:t>
            </a:r>
            <a:r>
              <a:rPr lang="en-US" dirty="0" err="1"/>
              <a:t>Fiasp</a:t>
            </a:r>
            <a:r>
              <a:rPr lang="en-US" dirty="0"/>
              <a:t> </a:t>
            </a:r>
            <a:r>
              <a:rPr lang="en-US" dirty="0" err="1"/>
              <a:t>PenFill</a:t>
            </a:r>
            <a:r>
              <a:rPr lang="en-US" dirty="0"/>
              <a:t>, NovoLog </a:t>
            </a:r>
            <a:r>
              <a:rPr lang="en-US" dirty="0" err="1"/>
              <a:t>FlexPen</a:t>
            </a:r>
            <a:r>
              <a:rPr lang="en-US" dirty="0"/>
              <a:t> and NovoLog </a:t>
            </a:r>
            <a:r>
              <a:rPr lang="en-US" dirty="0" err="1"/>
              <a:t>PenFill</a:t>
            </a:r>
            <a:endParaRPr lang="en-US" dirty="0"/>
          </a:p>
          <a:p>
            <a:pPr marL="0" indent="0">
              <a:buNone/>
            </a:pPr>
            <a:endParaRPr lang="en-US" dirty="0"/>
          </a:p>
        </p:txBody>
      </p:sp>
      <p:sp>
        <p:nvSpPr>
          <p:cNvPr id="5" name="Content Placeholder 4">
            <a:extLst>
              <a:ext uri="{FF2B5EF4-FFF2-40B4-BE49-F238E27FC236}">
                <a16:creationId xmlns:a16="http://schemas.microsoft.com/office/drawing/2014/main" id="{DC1F2367-0DC3-82ED-166E-E4465AFD1AE5}"/>
              </a:ext>
            </a:extLst>
          </p:cNvPr>
          <p:cNvSpPr>
            <a:spLocks noGrp="1"/>
          </p:cNvSpPr>
          <p:nvPr>
            <p:ph sz="half" idx="2"/>
          </p:nvPr>
        </p:nvSpPr>
        <p:spPr>
          <a:xfrm>
            <a:off x="6172200" y="2444750"/>
            <a:ext cx="5181600" cy="3279775"/>
          </a:xfrm>
          <a:ln>
            <a:solidFill>
              <a:schemeClr val="accent1"/>
            </a:solidFill>
          </a:ln>
        </p:spPr>
        <p:txBody>
          <a:bodyPr>
            <a:normAutofit lnSpcReduction="10000"/>
          </a:bodyPr>
          <a:lstStyle/>
          <a:p>
            <a:r>
              <a:rPr lang="en-US" dirty="0"/>
              <a:t>Imbruvica</a:t>
            </a:r>
          </a:p>
          <a:p>
            <a:r>
              <a:rPr lang="en-US" dirty="0"/>
              <a:t>Januvia</a:t>
            </a:r>
          </a:p>
          <a:p>
            <a:r>
              <a:rPr lang="en-US" dirty="0"/>
              <a:t>Jardiance</a:t>
            </a:r>
          </a:p>
          <a:p>
            <a:r>
              <a:rPr lang="en-US" dirty="0"/>
              <a:t>Stelara</a:t>
            </a:r>
          </a:p>
          <a:p>
            <a:r>
              <a:rPr lang="en-US" dirty="0"/>
              <a:t>Xarelto</a:t>
            </a:r>
          </a:p>
          <a:p>
            <a:endParaRPr lang="en-US" dirty="0"/>
          </a:p>
        </p:txBody>
      </p:sp>
      <p:sp>
        <p:nvSpPr>
          <p:cNvPr id="6" name="TextBox 5">
            <a:extLst>
              <a:ext uri="{FF2B5EF4-FFF2-40B4-BE49-F238E27FC236}">
                <a16:creationId xmlns:a16="http://schemas.microsoft.com/office/drawing/2014/main" id="{C10FD4D5-E57F-8294-ECBF-D55A1AE5CC26}"/>
              </a:ext>
            </a:extLst>
          </p:cNvPr>
          <p:cNvSpPr txBox="1"/>
          <p:nvPr/>
        </p:nvSpPr>
        <p:spPr>
          <a:xfrm>
            <a:off x="471268" y="875308"/>
            <a:ext cx="11206381"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t>Created by the Inflation Reduction Act and empowers the government to negotiate lower prices for certain high-cost, single source drugs covered by Medicare Parts B &amp; D</a:t>
            </a:r>
          </a:p>
          <a:p>
            <a:pPr marL="285750" indent="-285750">
              <a:buFont typeface="Arial" panose="020B0604020202020204" pitchFamily="34" charset="0"/>
              <a:buChar char="•"/>
            </a:pPr>
            <a:r>
              <a:rPr lang="en-US" sz="2400" dirty="0"/>
              <a:t>Negotiated drugs for 2026</a:t>
            </a:r>
          </a:p>
          <a:p>
            <a:endParaRPr lang="en-US" dirty="0"/>
          </a:p>
        </p:txBody>
      </p:sp>
    </p:spTree>
    <p:extLst>
      <p:ext uri="{BB962C8B-B14F-4D97-AF65-F5344CB8AC3E}">
        <p14:creationId xmlns:p14="http://schemas.microsoft.com/office/powerpoint/2010/main" val="3628340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076927A-DE9C-3F80-C0DB-9EF55B59E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038AC-D975-BA41-4335-D05F2F652007}"/>
              </a:ext>
            </a:extLst>
          </p:cNvPr>
          <p:cNvSpPr>
            <a:spLocks noGrp="1"/>
          </p:cNvSpPr>
          <p:nvPr>
            <p:ph type="title"/>
          </p:nvPr>
        </p:nvSpPr>
        <p:spPr>
          <a:xfrm>
            <a:off x="256855" y="212725"/>
            <a:ext cx="7601270"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843C3713-6870-1079-8C74-7B0DA4D210AD}"/>
              </a:ext>
            </a:extLst>
          </p:cNvPr>
          <p:cNvSpPr>
            <a:spLocks noGrp="1"/>
          </p:cNvSpPr>
          <p:nvPr>
            <p:ph idx="1"/>
          </p:nvPr>
        </p:nvSpPr>
        <p:spPr>
          <a:xfrm>
            <a:off x="920262" y="1600645"/>
            <a:ext cx="10515600" cy="4351338"/>
          </a:xfrm>
        </p:spPr>
        <p:txBody>
          <a:bodyPr>
            <a:normAutofit/>
          </a:bodyPr>
          <a:lstStyle/>
          <a:p>
            <a:pPr>
              <a:defRPr/>
            </a:pPr>
            <a:r>
              <a:rPr lang="en-US" altLang="en-US" sz="2800" dirty="0">
                <a:latin typeface="Calibri" panose="020F0502020204030204" pitchFamily="34" charset="0"/>
                <a:cs typeface="Calibri" panose="020F0502020204030204" pitchFamily="34" charset="0"/>
              </a:rPr>
              <a:t>The goal of the NCSMP program is to empower all Medicare beneficiaries to prevent health care fraud, waste and abuse through education and outreach.  NCSMP counselors are comprised of retired professionals, senior citizens and partnering human service agencies staff.  Their mission is to provide education about Medicare error(s), fraud, waste and abuse.</a:t>
            </a:r>
          </a:p>
          <a:p>
            <a:pPr>
              <a:defRPr/>
            </a:pPr>
            <a:r>
              <a:rPr lang="en-US" altLang="en-US" dirty="0">
                <a:latin typeface="Calibri" panose="020F0502020204030204" pitchFamily="34" charset="0"/>
                <a:cs typeface="Calibri" panose="020F0502020204030204" pitchFamily="34" charset="0"/>
              </a:rPr>
              <a:t>All SHIIP counselors are cross-trained NCSMP counselors.</a:t>
            </a:r>
            <a:endParaRPr lang="en-US" altLang="en-US" sz="2800" dirty="0">
              <a:latin typeface="Calibri" panose="020F0502020204030204" pitchFamily="34" charset="0"/>
              <a:cs typeface="Calibri" panose="020F0502020204030204" pitchFamily="34" charset="0"/>
            </a:endParaRPr>
          </a:p>
          <a:p>
            <a:pPr marL="0" indent="0" eaLnBrk="1" hangingPunct="1">
              <a:buNone/>
              <a:defRPr/>
            </a:pPr>
            <a:endParaRPr lang="en-US" altLang="en-US" sz="2000" dirty="0">
              <a:latin typeface="Calibri" panose="020F0502020204030204" pitchFamily="34" charset="0"/>
              <a:cs typeface="Calibri" panose="020F0502020204030204" pitchFamily="34" charset="0"/>
            </a:endParaRP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BD61C9FD-2A34-57E2-63F2-74795EE5E5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20268" y="-76637"/>
            <a:ext cx="3870512" cy="1935256"/>
          </a:xfrm>
          <a:prstGeom prst="rect">
            <a:avLst/>
          </a:prstGeom>
        </p:spPr>
      </p:pic>
    </p:spTree>
    <p:extLst>
      <p:ext uri="{BB962C8B-B14F-4D97-AF65-F5344CB8AC3E}">
        <p14:creationId xmlns:p14="http://schemas.microsoft.com/office/powerpoint/2010/main" val="214107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7884415" cy="1325563"/>
          </a:xfrm>
        </p:spPr>
        <p:txBody>
          <a:bodyPr>
            <a:normAutofit/>
          </a:bodyPr>
          <a:lstStyle/>
          <a:p>
            <a:pPr algn="ctr"/>
            <a:r>
              <a:rPr lang="en-US" b="1" dirty="0">
                <a:latin typeface="+mn-lt"/>
              </a:rPr>
              <a:t>NC Senior Medicare Patrol (NCSMP) Program</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38200" y="1917191"/>
            <a:ext cx="10515600" cy="4351338"/>
          </a:xfrm>
        </p:spPr>
        <p:txBody>
          <a:bodyPr>
            <a:normAutofit/>
          </a:bodyPr>
          <a:lstStyle/>
          <a:p>
            <a:pPr marL="0" indent="0" algn="ctr">
              <a:lnSpc>
                <a:spcPct val="100000"/>
              </a:lnSpc>
              <a:spcBef>
                <a:spcPts val="0"/>
              </a:spcBef>
              <a:buNone/>
            </a:pPr>
            <a:r>
              <a:rPr lang="en-US" altLang="en-US" sz="3400" b="1" dirty="0">
                <a:solidFill>
                  <a:srgbClr val="0F647B"/>
                </a:solidFill>
                <a:latin typeface="Calibri" panose="020F0502020204030204" pitchFamily="34" charset="0"/>
                <a:cs typeface="Calibri" panose="020F0502020204030204" pitchFamily="34" charset="0"/>
              </a:rPr>
              <a:t>$60 billion is lost each year to Medicare fraud nationally</a:t>
            </a:r>
          </a:p>
          <a:p>
            <a:pPr marL="0" indent="0" algn="ctr">
              <a:lnSpc>
                <a:spcPct val="100000"/>
              </a:lnSpc>
              <a:spcBef>
                <a:spcPts val="0"/>
              </a:spcBef>
              <a:buNone/>
            </a:pPr>
            <a:endParaRPr lang="en-US" altLang="en-US" sz="2000" b="1" dirty="0">
              <a:solidFill>
                <a:srgbClr val="0F647B"/>
              </a:solidFill>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b="1" dirty="0">
                <a:solidFill>
                  <a:srgbClr val="0F647B"/>
                </a:solidFill>
                <a:latin typeface="Calibri" panose="020F0502020204030204" pitchFamily="34" charset="0"/>
                <a:cs typeface="Calibri" panose="020F0502020204030204" pitchFamily="34" charset="0"/>
              </a:rPr>
              <a:t> </a:t>
            </a:r>
            <a:r>
              <a:rPr lang="en-US" sz="3400" b="1" dirty="0">
                <a:solidFill>
                  <a:srgbClr val="0F647B"/>
                </a:solidFill>
                <a:latin typeface="Calibri" panose="020F0502020204030204" pitchFamily="34" charset="0"/>
                <a:cs typeface="Calibri" panose="020F0502020204030204" pitchFamily="34" charset="0"/>
              </a:rPr>
              <a:t>PROTECT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yourself against Medicare fraud</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DETECT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potential Medicare fraud, errors and abuse</a:t>
            </a:r>
          </a:p>
          <a:p>
            <a:pPr marL="0" indent="0" algn="ctr">
              <a:lnSpc>
                <a:spcPct val="100000"/>
              </a:lnSpc>
              <a:spcBef>
                <a:spcPts val="0"/>
              </a:spcBef>
              <a:buNone/>
            </a:pPr>
            <a:endParaRPr lang="en-US" sz="2000" b="1" dirty="0">
              <a:latin typeface="Calibri" panose="020F0502020204030204" pitchFamily="34" charset="0"/>
              <a:cs typeface="Calibri" panose="020F0502020204030204" pitchFamily="34" charset="0"/>
            </a:endParaRPr>
          </a:p>
          <a:p>
            <a:pPr marL="0" indent="0" algn="ctr">
              <a:lnSpc>
                <a:spcPct val="100000"/>
              </a:lnSpc>
              <a:spcBef>
                <a:spcPts val="0"/>
              </a:spcBef>
              <a:buNone/>
            </a:pPr>
            <a:r>
              <a:rPr lang="en-US" sz="3400" b="1" dirty="0">
                <a:solidFill>
                  <a:srgbClr val="0F647B"/>
                </a:solidFill>
                <a:latin typeface="Calibri" panose="020F0502020204030204" pitchFamily="34" charset="0"/>
                <a:cs typeface="Calibri" panose="020F0502020204030204" pitchFamily="34" charset="0"/>
              </a:rPr>
              <a:t>REPORT</a:t>
            </a:r>
            <a:r>
              <a:rPr lang="en-US" sz="3200" b="1" dirty="0">
                <a:solidFill>
                  <a:srgbClr val="0F647B"/>
                </a:solidFill>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suspected Medicare fraud, errors and abuse </a:t>
            </a:r>
          </a:p>
          <a:p>
            <a:pPr marL="0" indent="0" algn="ctr">
              <a:lnSpc>
                <a:spcPct val="100000"/>
              </a:lnSpc>
              <a:spcBef>
                <a:spcPts val="0"/>
              </a:spcBef>
              <a:buNone/>
            </a:pPr>
            <a:r>
              <a:rPr lang="en-US" sz="2800" b="1" dirty="0">
                <a:latin typeface="Calibri" panose="020F0502020204030204" pitchFamily="34" charset="0"/>
                <a:cs typeface="Calibri" panose="020F0502020204030204" pitchFamily="34" charset="0"/>
              </a:rPr>
              <a:t>to NCSMP at 855-408-1212</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pic>
        <p:nvPicPr>
          <p:cNvPr id="6" name="Picture 5">
            <a:extLst>
              <a:ext uri="{FF2B5EF4-FFF2-40B4-BE49-F238E27FC236}">
                <a16:creationId xmlns:a16="http://schemas.microsoft.com/office/drawing/2014/main" id="{08632F3D-8DAF-B1AF-94E8-9256A71BA3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20268" y="-76637"/>
            <a:ext cx="3870512" cy="1935256"/>
          </a:xfrm>
          <a:prstGeom prst="rect">
            <a:avLst/>
          </a:prstGeom>
        </p:spPr>
      </p:pic>
    </p:spTree>
    <p:extLst>
      <p:ext uri="{BB962C8B-B14F-4D97-AF65-F5344CB8AC3E}">
        <p14:creationId xmlns:p14="http://schemas.microsoft.com/office/powerpoint/2010/main" val="301815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07975"/>
            <a:ext cx="11722812" cy="1325563"/>
          </a:xfrm>
        </p:spPr>
        <p:txBody>
          <a:bodyPr>
            <a:normAutofit/>
          </a:bodyPr>
          <a:lstStyle/>
          <a:p>
            <a:pPr algn="ctr"/>
            <a:r>
              <a:rPr lang="en-US" b="1" dirty="0">
                <a:latin typeface="+mn-lt"/>
              </a:rPr>
              <a:t>Medicare.gov</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22677"/>
            <a:ext cx="10515600" cy="4351338"/>
          </a:xfrm>
        </p:spPr>
        <p:txBody>
          <a:bodyPr>
            <a:normAutofit fontScale="92500"/>
          </a:bodyPr>
          <a:lstStyle/>
          <a:p>
            <a:pPr marL="0" indent="0">
              <a:buNone/>
            </a:pPr>
            <a:r>
              <a:rPr lang="en-US" dirty="0"/>
              <a:t>When you visit Medicare.gov, you will be able to:</a:t>
            </a:r>
          </a:p>
          <a:p>
            <a:pPr lvl="1"/>
            <a:r>
              <a:rPr lang="en-US" dirty="0"/>
              <a:t>Find information about Medicare health and drug Plans in your area,    </a:t>
            </a:r>
          </a:p>
          <a:p>
            <a:pPr marL="457200" lvl="1" indent="0">
              <a:spcBef>
                <a:spcPts val="0"/>
              </a:spcBef>
              <a:buNone/>
            </a:pPr>
            <a:r>
              <a:rPr lang="en-US" dirty="0"/>
              <a:t>      including what they cost and the services they provide</a:t>
            </a:r>
          </a:p>
          <a:p>
            <a:pPr lvl="1"/>
            <a:r>
              <a:rPr lang="en-US" dirty="0"/>
              <a:t>Find Medicare-participating doctors and/or other healthcare providers and suppliers</a:t>
            </a:r>
          </a:p>
          <a:p>
            <a:pPr lvl="1"/>
            <a:r>
              <a:rPr lang="en-US" dirty="0"/>
              <a:t>See the benefits and services covered by Medicare, including preventive services </a:t>
            </a:r>
          </a:p>
          <a:p>
            <a:pPr lvl="1"/>
            <a:r>
              <a:rPr lang="en-US" dirty="0"/>
              <a:t>Find Medicare Appeals information and forms</a:t>
            </a:r>
          </a:p>
          <a:p>
            <a:pPr lvl="1"/>
            <a:r>
              <a:rPr lang="en-US" dirty="0"/>
              <a:t>Find information about the quality of care provided by Plans, nursing homes, </a:t>
            </a:r>
          </a:p>
          <a:p>
            <a:pPr marL="457200" lvl="1" indent="0">
              <a:spcBef>
                <a:spcPts val="0"/>
              </a:spcBef>
              <a:buNone/>
            </a:pPr>
            <a:r>
              <a:rPr lang="en-US" dirty="0"/>
              <a:t>      hospitals, doctors, home health agencies, dialysis facilities, hospice providers,    </a:t>
            </a:r>
          </a:p>
          <a:p>
            <a:pPr marL="457200" lvl="1" indent="0">
              <a:spcBef>
                <a:spcPts val="0"/>
              </a:spcBef>
              <a:buNone/>
            </a:pPr>
            <a:r>
              <a:rPr lang="en-US" dirty="0"/>
              <a:t>      inpatient rehabilitation facilities and long-term care hospitals</a:t>
            </a:r>
          </a:p>
          <a:p>
            <a:pPr lvl="1"/>
            <a:r>
              <a:rPr lang="en-US" dirty="0"/>
              <a:t>Find additional resources, including important and helpful websites and phone </a:t>
            </a:r>
          </a:p>
          <a:p>
            <a:pPr marL="457200" lvl="1" indent="0">
              <a:spcBef>
                <a:spcPts val="0"/>
              </a:spcBef>
              <a:buNone/>
            </a:pPr>
            <a:r>
              <a:rPr lang="en-US" dirty="0"/>
              <a:t>      numbers</a:t>
            </a:r>
          </a:p>
          <a:p>
            <a:endParaRPr lang="en-US" dirty="0"/>
          </a:p>
        </p:txBody>
      </p:sp>
    </p:spTree>
    <p:extLst>
      <p:ext uri="{BB962C8B-B14F-4D97-AF65-F5344CB8AC3E}">
        <p14:creationId xmlns:p14="http://schemas.microsoft.com/office/powerpoint/2010/main" val="266300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Medicare.gov Account</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marL="0" indent="0">
              <a:buNone/>
            </a:pPr>
            <a:r>
              <a:rPr lang="en-US" dirty="0"/>
              <a:t>If you create a Medicare.gov account, you will be able to:</a:t>
            </a:r>
          </a:p>
          <a:p>
            <a:pPr lvl="1"/>
            <a:r>
              <a:rPr lang="en-US" dirty="0"/>
              <a:t>Add your current prescriptions and pharmacies in your area to help you better compare health and drug Plans</a:t>
            </a:r>
          </a:p>
          <a:p>
            <a:pPr lvl="1"/>
            <a:r>
              <a:rPr lang="en-US" dirty="0"/>
              <a:t>Sign up to go paperless – receive your yearly “Medicare and You” handbook </a:t>
            </a:r>
          </a:p>
          <a:p>
            <a:pPr marL="457200" lvl="1" indent="0">
              <a:spcBef>
                <a:spcPts val="0"/>
              </a:spcBef>
              <a:buNone/>
            </a:pPr>
            <a:r>
              <a:rPr lang="en-US" dirty="0"/>
              <a:t>     and Medicare Summary Notices (MSNs) electronically</a:t>
            </a:r>
          </a:p>
          <a:p>
            <a:pPr lvl="1"/>
            <a:r>
              <a:rPr lang="en-US" dirty="0"/>
              <a:t>View your Original Medicare (Part A and Part B) claims as soon as they are </a:t>
            </a:r>
          </a:p>
          <a:p>
            <a:pPr marL="457200" lvl="1" indent="0">
              <a:spcBef>
                <a:spcPts val="0"/>
              </a:spcBef>
              <a:buNone/>
            </a:pPr>
            <a:r>
              <a:rPr lang="en-US" dirty="0"/>
              <a:t>     processed</a:t>
            </a:r>
          </a:p>
          <a:p>
            <a:pPr lvl="1"/>
            <a:r>
              <a:rPr lang="en-US" dirty="0"/>
              <a:t>Print a copy of your Original Medicare card</a:t>
            </a:r>
          </a:p>
          <a:p>
            <a:pPr lvl="1"/>
            <a:r>
              <a:rPr lang="en-US" dirty="0"/>
              <a:t>See a calendar of preventive services that you are eligible to receive under </a:t>
            </a:r>
          </a:p>
          <a:p>
            <a:pPr marL="457200" lvl="1" indent="0">
              <a:spcBef>
                <a:spcPts val="0"/>
              </a:spcBef>
              <a:buNone/>
            </a:pPr>
            <a:r>
              <a:rPr lang="en-US" dirty="0"/>
              <a:t>     Original Medicare (Part B)</a:t>
            </a:r>
          </a:p>
          <a:p>
            <a:pPr lvl="1"/>
            <a:r>
              <a:rPr lang="en-US" dirty="0"/>
              <a:t>Learn about your Medicare premiums and pay them online if you receive a </a:t>
            </a:r>
          </a:p>
          <a:p>
            <a:pPr marL="457200" lvl="1" indent="0">
              <a:spcBef>
                <a:spcPts val="0"/>
              </a:spcBef>
              <a:buNone/>
            </a:pPr>
            <a:r>
              <a:rPr lang="en-US" dirty="0"/>
              <a:t>     statement</a:t>
            </a:r>
          </a:p>
          <a:p>
            <a:endParaRPr lang="en-US" dirty="0"/>
          </a:p>
          <a:p>
            <a:endParaRPr lang="en-US" dirty="0"/>
          </a:p>
          <a:p>
            <a:endParaRPr lang="en-US" dirty="0"/>
          </a:p>
        </p:txBody>
      </p:sp>
    </p:spTree>
    <p:extLst>
      <p:ext uri="{BB962C8B-B14F-4D97-AF65-F5344CB8AC3E}">
        <p14:creationId xmlns:p14="http://schemas.microsoft.com/office/powerpoint/2010/main" val="1657281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Interested in Becoming a SHIIP Volunteer?</a:t>
            </a:r>
            <a:br>
              <a:rPr lang="en-US" b="1" dirty="0">
                <a:latin typeface="+mn-lt"/>
              </a:rPr>
            </a:br>
            <a:r>
              <a:rPr lang="en-US" sz="3200" b="1" dirty="0">
                <a:latin typeface="+mn-lt"/>
              </a:rPr>
              <a:t>We would </a:t>
            </a:r>
            <a:r>
              <a:rPr lang="en-US" sz="3200" b="1" dirty="0">
                <a:solidFill>
                  <a:srgbClr val="FF0000"/>
                </a:solidFill>
                <a:latin typeface="+mn-lt"/>
              </a:rPr>
              <a:t>LOVE</a:t>
            </a:r>
            <a:r>
              <a:rPr lang="en-US" sz="3200" b="1" dirty="0">
                <a:latin typeface="+mn-lt"/>
              </a:rPr>
              <a:t> to have you as a member of our SHIIP Crew!</a:t>
            </a:r>
            <a:endParaRPr lang="en-US" b="1" dirty="0">
              <a:latin typeface="+mn-lt"/>
            </a:endParaRPr>
          </a:p>
        </p:txBody>
      </p:sp>
      <p:pic>
        <p:nvPicPr>
          <p:cNvPr id="8" name="Picture 7" descr="Text&#10;&#10;Description automatically generated">
            <a:extLst>
              <a:ext uri="{FF2B5EF4-FFF2-40B4-BE49-F238E27FC236}">
                <a16:creationId xmlns:a16="http://schemas.microsoft.com/office/drawing/2014/main" id="{D3F1D67E-1B92-4C57-8A01-8BDA9AE97FA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89290" y="1505733"/>
            <a:ext cx="4950041" cy="3474450"/>
          </a:xfrm>
          <a:prstGeom prst="rect">
            <a:avLst/>
          </a:prstGeom>
        </p:spPr>
      </p:pic>
      <p:pic>
        <p:nvPicPr>
          <p:cNvPr id="10" name="Picture 2" descr="SHIIP Volunteer">
            <a:extLst>
              <a:ext uri="{FF2B5EF4-FFF2-40B4-BE49-F238E27FC236}">
                <a16:creationId xmlns:a16="http://schemas.microsoft.com/office/drawing/2014/main" id="{09ADBE3E-5AA7-47D6-A688-EA2B2EF973B3}"/>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61655" y="1638299"/>
            <a:ext cx="4374139" cy="3289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C2C690-13FA-ED11-4553-9DBF2162885A}"/>
              </a:ext>
            </a:extLst>
          </p:cNvPr>
          <p:cNvSpPr txBox="1"/>
          <p:nvPr/>
        </p:nvSpPr>
        <p:spPr>
          <a:xfrm>
            <a:off x="2352368" y="5098174"/>
            <a:ext cx="7034981" cy="523220"/>
          </a:xfrm>
          <a:prstGeom prst="rect">
            <a:avLst/>
          </a:prstGeom>
          <a:noFill/>
        </p:spPr>
        <p:txBody>
          <a:bodyPr wrap="square" rtlCol="0">
            <a:spAutoFit/>
          </a:bodyPr>
          <a:lstStyle/>
          <a:p>
            <a:r>
              <a:rPr lang="en-US" sz="2800" b="1" dirty="0"/>
              <a:t>Contact your county’s SHIIP Coordinating Site</a:t>
            </a:r>
          </a:p>
        </p:txBody>
      </p:sp>
    </p:spTree>
    <p:extLst>
      <p:ext uri="{BB962C8B-B14F-4D97-AF65-F5344CB8AC3E}">
        <p14:creationId xmlns:p14="http://schemas.microsoft.com/office/powerpoint/2010/main" val="1784598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614303" cy="1022517"/>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a:bodyPr>
          <a:lstStyle/>
          <a:p>
            <a:pPr>
              <a:lnSpc>
                <a:spcPct val="100000"/>
              </a:lnSpc>
              <a:spcBef>
                <a:spcPts val="0"/>
              </a:spcBef>
            </a:pPr>
            <a:r>
              <a:rPr lang="en-US" b="1" dirty="0"/>
              <a:t>Seniors’ Health Insurance Information Program (SHIIP) and </a:t>
            </a:r>
          </a:p>
          <a:p>
            <a:pPr marL="0" indent="0">
              <a:lnSpc>
                <a:spcPct val="100000"/>
              </a:lnSpc>
              <a:spcBef>
                <a:spcPts val="0"/>
              </a:spcBef>
              <a:buNone/>
            </a:pPr>
            <a:r>
              <a:rPr lang="en-US" b="1" dirty="0"/>
              <a:t>   North Carolina Senior Medicare Patrol (NCSMP)</a:t>
            </a:r>
          </a:p>
          <a:p>
            <a:pPr marL="457200" lvl="1" indent="0">
              <a:lnSpc>
                <a:spcPct val="100000"/>
              </a:lnSpc>
              <a:spcBef>
                <a:spcPts val="0"/>
              </a:spcBef>
              <a:buNone/>
            </a:pPr>
            <a:r>
              <a:rPr lang="en-US" dirty="0"/>
              <a:t>855-408-1212 (toll free)  Monday through Friday, 8 AM until 5 PM</a:t>
            </a:r>
          </a:p>
          <a:p>
            <a:pPr marL="457200" lvl="1" indent="0">
              <a:lnSpc>
                <a:spcPct val="100000"/>
              </a:lnSpc>
              <a:spcBef>
                <a:spcPts val="0"/>
              </a:spcBef>
              <a:buNone/>
            </a:pPr>
            <a:r>
              <a:rPr lang="en-US" dirty="0">
                <a:hlinkClick r:id="rId4"/>
              </a:rPr>
              <a:t>www.ncshiip.com</a:t>
            </a:r>
            <a:endParaRPr lang="en-US" dirty="0"/>
          </a:p>
          <a:p>
            <a:pPr>
              <a:lnSpc>
                <a:spcPct val="100000"/>
              </a:lnSpc>
              <a:spcBef>
                <a:spcPts val="0"/>
              </a:spcBef>
            </a:pPr>
            <a:r>
              <a:rPr lang="en-US" b="1" dirty="0"/>
              <a:t>Medicare</a:t>
            </a:r>
          </a:p>
          <a:p>
            <a:pPr marL="457200" lvl="1" indent="0">
              <a:lnSpc>
                <a:spcPct val="100000"/>
              </a:lnSpc>
              <a:spcBef>
                <a:spcPts val="0"/>
              </a:spcBef>
              <a:buNone/>
            </a:pPr>
            <a:r>
              <a:rPr lang="en-US" dirty="0"/>
              <a:t>800-633-4227 (nationwide, toll free)  24 hours/day, 7 days/week</a:t>
            </a:r>
          </a:p>
          <a:p>
            <a:pPr marL="457200" lvl="1" indent="0">
              <a:lnSpc>
                <a:spcPct val="100000"/>
              </a:lnSpc>
              <a:spcBef>
                <a:spcPts val="0"/>
              </a:spcBef>
              <a:buNone/>
            </a:pPr>
            <a:r>
              <a:rPr lang="en-US" dirty="0">
                <a:hlinkClick r:id="rId5"/>
              </a:rPr>
              <a:t>www.medicare.gov</a:t>
            </a:r>
            <a:endParaRPr lang="en-US" dirty="0"/>
          </a:p>
          <a:p>
            <a:pPr>
              <a:lnSpc>
                <a:spcPct val="100000"/>
              </a:lnSpc>
              <a:spcBef>
                <a:spcPts val="0"/>
              </a:spcBef>
            </a:pPr>
            <a:r>
              <a:rPr lang="en-US" b="1" dirty="0"/>
              <a:t>Social Security Administration</a:t>
            </a:r>
          </a:p>
          <a:p>
            <a:pPr marL="457200" lvl="1" indent="0">
              <a:lnSpc>
                <a:spcPct val="100000"/>
              </a:lnSpc>
              <a:spcBef>
                <a:spcPts val="0"/>
              </a:spcBef>
              <a:buNone/>
            </a:pPr>
            <a:r>
              <a:rPr lang="en-US" dirty="0"/>
              <a:t>800-772-1213 (nationwide, toll free)  Monday through Friday, 8 AM until 7 PM</a:t>
            </a:r>
          </a:p>
          <a:p>
            <a:pPr marL="457200" lvl="1" indent="0">
              <a:lnSpc>
                <a:spcPct val="100000"/>
              </a:lnSpc>
              <a:spcBef>
                <a:spcPts val="0"/>
              </a:spcBef>
              <a:buNone/>
            </a:pPr>
            <a:r>
              <a:rPr lang="en-US" dirty="0">
                <a:hlinkClick r:id="rId6"/>
              </a:rPr>
              <a:t>www.ssa.gov</a:t>
            </a:r>
            <a:r>
              <a:rPr lang="en-US" dirty="0"/>
              <a:t> or contact your local office:  </a:t>
            </a:r>
            <a:r>
              <a:rPr lang="en-US" dirty="0">
                <a:hlinkClick r:id="rId7"/>
              </a:rPr>
              <a:t>https://secure.ssa.gov/ICON/main.jsp</a:t>
            </a:r>
            <a:r>
              <a:rPr lang="en-US" dirty="0"/>
              <a:t> </a:t>
            </a:r>
          </a:p>
          <a:p>
            <a:endParaRPr lang="en-US" dirty="0"/>
          </a:p>
        </p:txBody>
      </p:sp>
    </p:spTree>
    <p:extLst>
      <p:ext uri="{BB962C8B-B14F-4D97-AF65-F5344CB8AC3E}">
        <p14:creationId xmlns:p14="http://schemas.microsoft.com/office/powerpoint/2010/main" val="222883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Who is Eligible?</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615900"/>
            <a:ext cx="10515600" cy="4351338"/>
          </a:xfrm>
        </p:spPr>
        <p:txBody>
          <a:bodyPr>
            <a:normAutofit fontScale="70000" lnSpcReduction="20000"/>
          </a:bodyPr>
          <a:lstStyle/>
          <a:p>
            <a:pPr lvl="0">
              <a:lnSpc>
                <a:spcPct val="120000"/>
              </a:lnSpc>
            </a:pPr>
            <a:r>
              <a:rPr lang="en-US" sz="3600" dirty="0">
                <a:latin typeface="Calibri" panose="020F0502020204030204" pitchFamily="34" charset="0"/>
                <a:cs typeface="Calibri" panose="020F0502020204030204" pitchFamily="34" charset="0"/>
              </a:rPr>
              <a:t>Anyone age 65 or older who participates in Social Security or the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Railroad Retirement System</a:t>
            </a:r>
          </a:p>
          <a:p>
            <a:pPr lvl="0">
              <a:lnSpc>
                <a:spcPct val="120000"/>
              </a:lnSpc>
            </a:pPr>
            <a:r>
              <a:rPr lang="en-US" sz="3600" dirty="0">
                <a:latin typeface="Calibri" panose="020F0502020204030204" pitchFamily="34" charset="0"/>
                <a:cs typeface="Calibri" panose="020F0502020204030204" pitchFamily="34" charset="0"/>
              </a:rPr>
              <a:t>Employees of Federal, State or Local Governments, or those whose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spouse has participated</a:t>
            </a:r>
          </a:p>
          <a:p>
            <a:pPr lvl="0">
              <a:lnSpc>
                <a:spcPct val="120000"/>
              </a:lnSpc>
            </a:pPr>
            <a:r>
              <a:rPr lang="en-US" sz="3600" dirty="0">
                <a:latin typeface="Calibri" panose="020F0502020204030204" pitchFamily="34" charset="0"/>
                <a:cs typeface="Calibri" panose="020F0502020204030204" pitchFamily="34" charset="0"/>
              </a:rPr>
              <a:t>Individuals who are under age 65 who have been awarded Social Security or </a:t>
            </a:r>
          </a:p>
          <a:p>
            <a:pPr marL="0" lvl="0" indent="0">
              <a:lnSpc>
                <a:spcPct val="120000"/>
              </a:lnSpc>
              <a:spcBef>
                <a:spcPts val="0"/>
              </a:spcBef>
              <a:buNone/>
            </a:pPr>
            <a:r>
              <a:rPr lang="en-US" sz="3600" dirty="0">
                <a:latin typeface="Calibri" panose="020F0502020204030204" pitchFamily="34" charset="0"/>
                <a:cs typeface="Calibri" panose="020F0502020204030204" pitchFamily="34" charset="0"/>
              </a:rPr>
              <a:t>   Railroad Retirement Disability after 24 months</a:t>
            </a:r>
          </a:p>
          <a:p>
            <a:pPr lvl="0">
              <a:lnSpc>
                <a:spcPct val="120000"/>
              </a:lnSpc>
            </a:pPr>
            <a:r>
              <a:rPr lang="en-US" sz="3600" dirty="0">
                <a:latin typeface="Calibri" panose="020F0502020204030204" pitchFamily="34" charset="0"/>
                <a:cs typeface="Calibri" panose="020F0502020204030204" pitchFamily="34" charset="0"/>
              </a:rPr>
              <a:t>Those who are disabled due to ALS (Lou Gehrig’s Disease) </a:t>
            </a:r>
          </a:p>
          <a:p>
            <a:pPr lvl="0">
              <a:lnSpc>
                <a:spcPct val="120000"/>
              </a:lnSpc>
            </a:pPr>
            <a:r>
              <a:rPr lang="en-US" sz="3600" dirty="0">
                <a:latin typeface="Calibri" panose="020F0502020204030204" pitchFamily="34" charset="0"/>
                <a:cs typeface="Calibri" panose="020F0502020204030204" pitchFamily="34" charset="0"/>
              </a:rPr>
              <a:t>Individuals with End-Stage Renal Disease (ESRD)</a:t>
            </a:r>
          </a:p>
        </p:txBody>
      </p:sp>
    </p:spTree>
    <p:extLst>
      <p:ext uri="{BB962C8B-B14F-4D97-AF65-F5344CB8AC3E}">
        <p14:creationId xmlns:p14="http://schemas.microsoft.com/office/powerpoint/2010/main" val="136667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Where Can You Get Help?</a:t>
            </a:r>
          </a:p>
        </p:txBody>
      </p:sp>
      <p:sp>
        <p:nvSpPr>
          <p:cNvPr id="5" name="Content Placeholder 4">
            <a:extLst>
              <a:ext uri="{FF2B5EF4-FFF2-40B4-BE49-F238E27FC236}">
                <a16:creationId xmlns:a16="http://schemas.microsoft.com/office/drawing/2014/main" id="{0DD0F3D8-ECFF-4882-91C0-F29104B980D3}"/>
              </a:ext>
            </a:extLst>
          </p:cNvPr>
          <p:cNvSpPr>
            <a:spLocks noGrp="1"/>
          </p:cNvSpPr>
          <p:nvPr>
            <p:ph idx="1"/>
          </p:nvPr>
        </p:nvSpPr>
        <p:spPr>
          <a:xfrm>
            <a:off x="860461" y="1489352"/>
            <a:ext cx="10515600" cy="4351338"/>
          </a:xfrm>
        </p:spPr>
        <p:txBody>
          <a:bodyPr>
            <a:normAutofit lnSpcReduction="10000"/>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marL="0" indent="0" algn="ctr">
              <a:lnSpc>
                <a:spcPct val="100000"/>
              </a:lnSpc>
              <a:spcBef>
                <a:spcPts val="0"/>
              </a:spcBef>
              <a:buNone/>
            </a:pPr>
            <a:r>
              <a:rPr lang="en-US" dirty="0"/>
              <a:t>“</a:t>
            </a:r>
            <a:r>
              <a:rPr lang="en-US" b="1" dirty="0"/>
              <a:t>Medicare and You</a:t>
            </a:r>
            <a:r>
              <a:rPr lang="en-US" dirty="0"/>
              <a:t>” Handbook</a:t>
            </a:r>
          </a:p>
          <a:p>
            <a:pPr marL="0" indent="0" algn="ctr">
              <a:lnSpc>
                <a:spcPct val="100000"/>
              </a:lnSpc>
              <a:spcBef>
                <a:spcPts val="0"/>
              </a:spcBef>
              <a:buNone/>
            </a:pPr>
            <a:r>
              <a:rPr lang="en-US" i="1" dirty="0"/>
              <a:t>Remember, this is the owner’s manual for people who are on Medicare</a:t>
            </a:r>
            <a:r>
              <a:rPr lang="en-US" dirty="0"/>
              <a:t>!</a:t>
            </a:r>
          </a:p>
          <a:p>
            <a:endParaRPr lang="en-US" dirty="0"/>
          </a:p>
        </p:txBody>
      </p:sp>
      <p:pic>
        <p:nvPicPr>
          <p:cNvPr id="4" name="Picture 3">
            <a:extLst>
              <a:ext uri="{FF2B5EF4-FFF2-40B4-BE49-F238E27FC236}">
                <a16:creationId xmlns:a16="http://schemas.microsoft.com/office/drawing/2014/main" id="{A61A8D97-73BC-8148-F08F-3C545526C55C}"/>
              </a:ext>
            </a:extLst>
          </p:cNvPr>
          <p:cNvPicPr>
            <a:picLocks noChangeAspect="1"/>
          </p:cNvPicPr>
          <p:nvPr/>
        </p:nvPicPr>
        <p:blipFill>
          <a:blip r:embed="rId4"/>
          <a:stretch>
            <a:fillRect/>
          </a:stretch>
        </p:blipFill>
        <p:spPr>
          <a:xfrm>
            <a:off x="4635876" y="1390115"/>
            <a:ext cx="2708822" cy="3505798"/>
          </a:xfrm>
          <a:prstGeom prst="rect">
            <a:avLst/>
          </a:prstGeom>
        </p:spPr>
      </p:pic>
    </p:spTree>
    <p:extLst>
      <p:ext uri="{BB962C8B-B14F-4D97-AF65-F5344CB8AC3E}">
        <p14:creationId xmlns:p14="http://schemas.microsoft.com/office/powerpoint/2010/main" val="3952977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305F-D36B-40F9-8FA6-4AD19DDF53D4}"/>
              </a:ext>
            </a:extLst>
          </p:cNvPr>
          <p:cNvSpPr>
            <a:spLocks noGrp="1"/>
          </p:cNvSpPr>
          <p:nvPr>
            <p:ph type="title"/>
          </p:nvPr>
        </p:nvSpPr>
        <p:spPr>
          <a:xfrm>
            <a:off x="838200" y="1165225"/>
            <a:ext cx="10515600" cy="1325563"/>
          </a:xfrm>
        </p:spPr>
        <p:txBody>
          <a:bodyPr>
            <a:normAutofit/>
          </a:bodyPr>
          <a:lstStyle/>
          <a:p>
            <a:pPr algn="ctr"/>
            <a:r>
              <a:rPr lang="en-US" sz="5400" b="1" dirty="0"/>
              <a:t>Questions?</a:t>
            </a:r>
          </a:p>
        </p:txBody>
      </p:sp>
      <p:sp>
        <p:nvSpPr>
          <p:cNvPr id="3" name="Content Placeholder 2">
            <a:extLst>
              <a:ext uri="{FF2B5EF4-FFF2-40B4-BE49-F238E27FC236}">
                <a16:creationId xmlns:a16="http://schemas.microsoft.com/office/drawing/2014/main" id="{7E8AF96A-33C3-46A7-941C-212324D3C598}"/>
              </a:ext>
            </a:extLst>
          </p:cNvPr>
          <p:cNvSpPr>
            <a:spLocks noGrp="1"/>
          </p:cNvSpPr>
          <p:nvPr>
            <p:ph idx="1"/>
          </p:nvPr>
        </p:nvSpPr>
        <p:spPr>
          <a:xfrm>
            <a:off x="838200" y="2625725"/>
            <a:ext cx="10515600" cy="3067050"/>
          </a:xfrm>
        </p:spPr>
        <p:txBody>
          <a:bodyPr/>
          <a:lstStyle/>
          <a:p>
            <a:pPr marL="0" indent="0" algn="ctr">
              <a:buNone/>
            </a:pPr>
            <a:r>
              <a:rPr lang="en-US" sz="3600" b="1" dirty="0"/>
              <a:t>Contact SHIIP and NCSMP </a:t>
            </a:r>
          </a:p>
          <a:p>
            <a:pPr marL="0" indent="0" algn="ctr">
              <a:spcBef>
                <a:spcPts val="0"/>
              </a:spcBef>
              <a:buNone/>
            </a:pPr>
            <a:endParaRPr lang="en-US" b="1" dirty="0"/>
          </a:p>
          <a:p>
            <a:pPr marL="0" indent="0" algn="ctr">
              <a:spcBef>
                <a:spcPts val="0"/>
              </a:spcBef>
              <a:buNone/>
            </a:pPr>
            <a:r>
              <a:rPr lang="en-US" b="1" dirty="0"/>
              <a:t>855-408-1212</a:t>
            </a:r>
          </a:p>
          <a:p>
            <a:pPr marL="0" indent="0" algn="ctr">
              <a:spcBef>
                <a:spcPts val="0"/>
              </a:spcBef>
              <a:buNone/>
            </a:pPr>
            <a:r>
              <a:rPr lang="en-US" dirty="0"/>
              <a:t>(Monday through Friday, 8:00 AM to 5:00 PM)</a:t>
            </a:r>
          </a:p>
          <a:p>
            <a:pPr marL="0" indent="0" algn="ctr">
              <a:buNone/>
            </a:pPr>
            <a:r>
              <a:rPr lang="en-US" b="1" dirty="0">
                <a:hlinkClick r:id="rId4"/>
              </a:rPr>
              <a:t>www.ncshiip.com</a:t>
            </a:r>
            <a:endParaRPr lang="en-US" b="1" dirty="0"/>
          </a:p>
        </p:txBody>
      </p:sp>
      <p:pic>
        <p:nvPicPr>
          <p:cNvPr id="5" name="Picture 4">
            <a:extLst>
              <a:ext uri="{FF2B5EF4-FFF2-40B4-BE49-F238E27FC236}">
                <a16:creationId xmlns:a16="http://schemas.microsoft.com/office/drawing/2014/main" id="{AE271284-F49A-E612-B351-A65AF807D0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20268" y="-76637"/>
            <a:ext cx="3870512" cy="1935256"/>
          </a:xfrm>
          <a:prstGeom prst="rect">
            <a:avLst/>
          </a:prstGeom>
        </p:spPr>
      </p:pic>
    </p:spTree>
    <p:extLst>
      <p:ext uri="{BB962C8B-B14F-4D97-AF65-F5344CB8AC3E}">
        <p14:creationId xmlns:p14="http://schemas.microsoft.com/office/powerpoint/2010/main" val="258766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b="1" dirty="0">
                <a:latin typeface="+mn-lt"/>
              </a:rPr>
              <a:t>Administration and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838131"/>
            <a:ext cx="10890380" cy="4254942"/>
          </a:xfrm>
        </p:spPr>
        <p:txBody>
          <a:bodyPr>
            <a:normAutofit/>
          </a:bodyPr>
          <a:lstStyle/>
          <a:p>
            <a:pPr lvl="0">
              <a:lnSpc>
                <a:spcPct val="100000"/>
              </a:lnSpc>
            </a:pPr>
            <a:r>
              <a:rPr lang="en-US" sz="3100" dirty="0">
                <a:latin typeface="Calibri" panose="020F0502020204030204" pitchFamily="34" charset="0"/>
                <a:cs typeface="Calibri" panose="020F0502020204030204" pitchFamily="34" charset="0"/>
              </a:rPr>
              <a:t>Medicare is administered by the Centers for Medicare and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Medicaid Services (CMS)</a:t>
            </a:r>
          </a:p>
          <a:p>
            <a:pPr lvl="0">
              <a:lnSpc>
                <a:spcPct val="100000"/>
              </a:lnSpc>
            </a:pPr>
            <a:r>
              <a:rPr lang="en-US" sz="3100" dirty="0">
                <a:latin typeface="Calibri" panose="020F0502020204030204" pitchFamily="34" charset="0"/>
                <a:cs typeface="Calibri" panose="020F0502020204030204" pitchFamily="34" charset="0"/>
              </a:rPr>
              <a:t>CMS is a branch of the Department of Health and Human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Services (DHHS)</a:t>
            </a:r>
          </a:p>
          <a:p>
            <a:pPr lvl="0">
              <a:lnSpc>
                <a:spcPct val="100000"/>
              </a:lnSpc>
            </a:pPr>
            <a:r>
              <a:rPr lang="en-US" sz="3100" dirty="0">
                <a:latin typeface="Calibri" panose="020F0502020204030204" pitchFamily="34" charset="0"/>
                <a:cs typeface="Calibri" panose="020F0502020204030204" pitchFamily="34" charset="0"/>
              </a:rPr>
              <a:t>The Social Security Administration (SSA) is responsible for </a:t>
            </a:r>
          </a:p>
          <a:p>
            <a:pPr marL="0" lvl="0" indent="0">
              <a:lnSpc>
                <a:spcPct val="100000"/>
              </a:lnSpc>
              <a:spcBef>
                <a:spcPts val="0"/>
              </a:spcBef>
              <a:buNone/>
            </a:pPr>
            <a:r>
              <a:rPr lang="en-US" sz="3100" dirty="0">
                <a:latin typeface="Calibri" panose="020F0502020204030204" pitchFamily="34" charset="0"/>
                <a:cs typeface="Calibri" panose="020F0502020204030204" pitchFamily="34" charset="0"/>
              </a:rPr>
              <a:t>   Medicare eligibility and enrollment</a:t>
            </a:r>
          </a:p>
        </p:txBody>
      </p:sp>
    </p:spTree>
    <p:extLst>
      <p:ext uri="{BB962C8B-B14F-4D97-AF65-F5344CB8AC3E}">
        <p14:creationId xmlns:p14="http://schemas.microsoft.com/office/powerpoint/2010/main" val="304333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722812" cy="1325563"/>
          </a:xfrm>
        </p:spPr>
        <p:txBody>
          <a:bodyPr>
            <a:normAutofit/>
          </a:bodyPr>
          <a:lstStyle/>
          <a:p>
            <a:pPr algn="ctr"/>
            <a:r>
              <a:rPr lang="en-US" sz="4000" b="1" dirty="0">
                <a:latin typeface="+mn-lt"/>
              </a:rPr>
              <a:t>Do I Need to Enroll into Medicare Part A and Part B (“Original Medicare”)?</a:t>
            </a:r>
          </a:p>
        </p:txBody>
      </p:sp>
      <p:pic>
        <p:nvPicPr>
          <p:cNvPr id="4" name="Picture 8" descr="medicare penalties and deadlines man image">
            <a:extLst>
              <a:ext uri="{FF2B5EF4-FFF2-40B4-BE49-F238E27FC236}">
                <a16:creationId xmlns:a16="http://schemas.microsoft.com/office/drawing/2014/main" id="{7F7C9594-06AE-4194-8490-EE034F6DF2A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17987" y="1814683"/>
            <a:ext cx="4956025" cy="381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3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6"/>
            <a:ext cx="11317524" cy="982412"/>
          </a:xfrm>
        </p:spPr>
        <p:txBody>
          <a:bodyPr>
            <a:normAutofit/>
          </a:bodyPr>
          <a:lstStyle/>
          <a:p>
            <a:pPr algn="ctr"/>
            <a:r>
              <a:rPr lang="en-US" b="1" dirty="0">
                <a:latin typeface="+mn-lt"/>
              </a:rPr>
              <a:t>Automatic Enrollment</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721895" y="1347538"/>
            <a:ext cx="10530823" cy="4390789"/>
          </a:xfrm>
        </p:spPr>
        <p:txBody>
          <a:bodyPr>
            <a:normAutofit fontScale="32500" lnSpcReduction="20000"/>
          </a:bodyPr>
          <a:lstStyle/>
          <a:p>
            <a:pPr lvl="0">
              <a:lnSpc>
                <a:spcPct val="120000"/>
              </a:lnSpc>
              <a:spcBef>
                <a:spcPts val="0"/>
              </a:spcBef>
            </a:pPr>
            <a:r>
              <a:rPr lang="en-US" sz="6200" b="1" dirty="0">
                <a:latin typeface="Calibri" panose="020F0502020204030204" pitchFamily="34" charset="0"/>
                <a:cs typeface="Calibri" panose="020F0502020204030204" pitchFamily="34" charset="0"/>
              </a:rPr>
              <a:t>If turning 65 </a:t>
            </a:r>
            <a:r>
              <a:rPr lang="en-US" sz="6200" dirty="0">
                <a:latin typeface="Calibri" panose="020F0502020204030204" pitchFamily="34" charset="0"/>
                <a:cs typeface="Calibri" panose="020F0502020204030204" pitchFamily="34" charset="0"/>
              </a:rPr>
              <a:t>and collecting Social Security or Railroad Retirement Board benefits, prior to turning 65:</a:t>
            </a:r>
          </a:p>
          <a:p>
            <a:pPr marL="0" lvl="0" indent="0">
              <a:lnSpc>
                <a:spcPct val="120000"/>
              </a:lnSpc>
              <a:spcBef>
                <a:spcPts val="0"/>
              </a:spcBef>
              <a:buNone/>
            </a:pPr>
            <a:r>
              <a:rPr lang="en-US" sz="5600" dirty="0">
                <a:latin typeface="Calibri" panose="020F0502020204030204" pitchFamily="34" charset="0"/>
                <a:cs typeface="Calibri" panose="020F0502020204030204" pitchFamily="34" charset="0"/>
              </a:rPr>
              <a:t>        Coverage will begin on the first day of your 65</a:t>
            </a:r>
            <a:r>
              <a:rPr lang="en-US" sz="5600" baseline="30000" dirty="0">
                <a:latin typeface="Calibri" panose="020F0502020204030204" pitchFamily="34" charset="0"/>
                <a:cs typeface="Calibri" panose="020F0502020204030204" pitchFamily="34" charset="0"/>
              </a:rPr>
              <a:t>th</a:t>
            </a:r>
            <a:r>
              <a:rPr lang="en-US" sz="5600" dirty="0">
                <a:latin typeface="Calibri" panose="020F0502020204030204" pitchFamily="34" charset="0"/>
                <a:cs typeface="Calibri" panose="020F0502020204030204" pitchFamily="34" charset="0"/>
              </a:rPr>
              <a:t> birth month, unless your birthday is the </a:t>
            </a:r>
            <a:r>
              <a:rPr lang="en-US" sz="5600" b="1" dirty="0">
                <a:latin typeface="Calibri" panose="020F0502020204030204" pitchFamily="34" charset="0"/>
                <a:cs typeface="Calibri" panose="020F0502020204030204" pitchFamily="34" charset="0"/>
              </a:rPr>
              <a:t>first day</a:t>
            </a:r>
            <a:r>
              <a:rPr lang="en-US" sz="5600" dirty="0">
                <a:latin typeface="Calibri" panose="020F0502020204030204" pitchFamily="34" charset="0"/>
                <a:cs typeface="Calibri" panose="020F0502020204030204" pitchFamily="34" charset="0"/>
              </a:rPr>
              <a:t> of the   </a:t>
            </a:r>
          </a:p>
          <a:p>
            <a:pPr marL="0" lvl="0" indent="0">
              <a:lnSpc>
                <a:spcPct val="120000"/>
              </a:lnSpc>
              <a:spcBef>
                <a:spcPts val="0"/>
              </a:spcBef>
              <a:buNone/>
            </a:pPr>
            <a:r>
              <a:rPr lang="en-US" sz="5600" dirty="0">
                <a:latin typeface="Calibri" panose="020F0502020204030204" pitchFamily="34" charset="0"/>
                <a:cs typeface="Calibri" panose="020F0502020204030204" pitchFamily="34" charset="0"/>
              </a:rPr>
              <a:t>        month - in this case, coverage begins the </a:t>
            </a:r>
            <a:r>
              <a:rPr lang="en-US" sz="5600" b="1" dirty="0">
                <a:latin typeface="Calibri" panose="020F0502020204030204" pitchFamily="34" charset="0"/>
                <a:cs typeface="Calibri" panose="020F0502020204030204" pitchFamily="34" charset="0"/>
              </a:rPr>
              <a:t>first day of the preceding month</a:t>
            </a:r>
            <a:endParaRPr lang="en-US" sz="5600" dirty="0">
              <a:latin typeface="Calibri" panose="020F0502020204030204" pitchFamily="34" charset="0"/>
              <a:cs typeface="Calibri" panose="020F0502020204030204" pitchFamily="34" charset="0"/>
            </a:endParaRPr>
          </a:p>
          <a:p>
            <a:pPr lvl="0">
              <a:lnSpc>
                <a:spcPct val="120000"/>
              </a:lnSpc>
            </a:pPr>
            <a:r>
              <a:rPr lang="en-US" sz="6200" b="1" dirty="0">
                <a:latin typeface="Calibri" panose="020F0502020204030204" pitchFamily="34" charset="0"/>
                <a:cs typeface="Calibri" panose="020F0502020204030204" pitchFamily="34" charset="0"/>
              </a:rPr>
              <a:t>If under age 65 </a:t>
            </a:r>
            <a:r>
              <a:rPr lang="en-US" sz="6200" dirty="0">
                <a:latin typeface="Calibri" panose="020F0502020204030204" pitchFamily="34" charset="0"/>
                <a:cs typeface="Calibri" panose="020F0502020204030204" pitchFamily="34" charset="0"/>
              </a:rPr>
              <a:t>and collecting Social Security disability for 24 continuous months:</a:t>
            </a:r>
          </a:p>
          <a:p>
            <a:pPr marL="0" lvl="0" indent="0">
              <a:lnSpc>
                <a:spcPct val="120000"/>
              </a:lnSpc>
              <a:spcBef>
                <a:spcPts val="0"/>
              </a:spcBef>
              <a:buNone/>
            </a:pPr>
            <a:r>
              <a:rPr lang="en-US" sz="5600" dirty="0">
                <a:latin typeface="Calibri" panose="020F0502020204030204" pitchFamily="34" charset="0"/>
                <a:cs typeface="Calibri" panose="020F0502020204030204" pitchFamily="34" charset="0"/>
              </a:rPr>
              <a:t>        Coverage will begin on the first day of the 25</a:t>
            </a:r>
            <a:r>
              <a:rPr lang="en-US" sz="5600" baseline="30000" dirty="0">
                <a:latin typeface="Calibri" panose="020F0502020204030204" pitchFamily="34" charset="0"/>
                <a:cs typeface="Calibri" panose="020F0502020204030204" pitchFamily="34" charset="0"/>
              </a:rPr>
              <a:t>th</a:t>
            </a:r>
            <a:r>
              <a:rPr lang="en-US" sz="5600" dirty="0">
                <a:latin typeface="Calibri" panose="020F0502020204030204" pitchFamily="34" charset="0"/>
                <a:cs typeface="Calibri" panose="020F0502020204030204" pitchFamily="34" charset="0"/>
              </a:rPr>
              <a:t> month</a:t>
            </a:r>
            <a:endParaRPr lang="en-US" sz="5500" dirty="0">
              <a:latin typeface="Calibri" panose="020F0502020204030204" pitchFamily="34" charset="0"/>
              <a:cs typeface="Calibri" panose="020F0502020204030204" pitchFamily="34" charset="0"/>
            </a:endParaRPr>
          </a:p>
          <a:p>
            <a:pPr>
              <a:lnSpc>
                <a:spcPct val="120000"/>
              </a:lnSpc>
            </a:pPr>
            <a:r>
              <a:rPr lang="en-US" sz="6200" b="1" dirty="0">
                <a:latin typeface="Calibri" panose="020F0502020204030204" pitchFamily="34" charset="0"/>
                <a:cs typeface="Calibri" panose="020F0502020204030204" pitchFamily="34" charset="0"/>
              </a:rPr>
              <a:t>If eligible for Medicare due to ALS (Lou Gehrig’s Disease)</a:t>
            </a:r>
            <a:r>
              <a:rPr lang="en-US" sz="6200" dirty="0">
                <a:latin typeface="Calibri" panose="020F0502020204030204" pitchFamily="34" charset="0"/>
                <a:cs typeface="Calibri" panose="020F0502020204030204" pitchFamily="34" charset="0"/>
              </a:rPr>
              <a:t>:</a:t>
            </a:r>
          </a:p>
          <a:p>
            <a:pPr marL="0" indent="0">
              <a:lnSpc>
                <a:spcPct val="120000"/>
              </a:lnSpc>
              <a:spcBef>
                <a:spcPts val="0"/>
              </a:spcBef>
              <a:buNone/>
            </a:pPr>
            <a:r>
              <a:rPr lang="en-US" sz="5500" dirty="0">
                <a:latin typeface="Calibri" panose="020F0502020204030204" pitchFamily="34" charset="0"/>
                <a:cs typeface="Calibri" panose="020F0502020204030204" pitchFamily="34" charset="0"/>
              </a:rPr>
              <a:t>         Coverage will begin the first day of the month that your disability benefits begin</a:t>
            </a:r>
          </a:p>
          <a:p>
            <a:pPr>
              <a:lnSpc>
                <a:spcPct val="120000"/>
              </a:lnSpc>
            </a:pPr>
            <a:r>
              <a:rPr lang="en-US" sz="6200" dirty="0">
                <a:latin typeface="Calibri" panose="020F0502020204030204" pitchFamily="34" charset="0"/>
                <a:cs typeface="Calibri" panose="020F0502020204030204" pitchFamily="34" charset="0"/>
              </a:rPr>
              <a:t>Beneficiary will receive Original Medicare (red/white/blue) card in the mail, as well as the “Get Ready for Medicare” packet (CMS publication 11095)</a:t>
            </a:r>
          </a:p>
          <a:p>
            <a:pPr>
              <a:lnSpc>
                <a:spcPct val="120000"/>
              </a:lnSpc>
            </a:pPr>
            <a:r>
              <a:rPr lang="en-US" sz="6200" dirty="0">
                <a:latin typeface="Calibri" panose="020F0502020204030204" pitchFamily="34" charset="0"/>
                <a:cs typeface="Calibri" panose="020F0502020204030204" pitchFamily="34" charset="0"/>
              </a:rPr>
              <a:t>Beneficiary has the option to decline Part B coverage by returning the card to Social Security </a:t>
            </a:r>
          </a:p>
          <a:p>
            <a:pPr marL="0" indent="0">
              <a:lnSpc>
                <a:spcPct val="120000"/>
              </a:lnSpc>
              <a:spcBef>
                <a:spcPts val="0"/>
              </a:spcBef>
              <a:buNone/>
            </a:pPr>
            <a:r>
              <a:rPr lang="en-US" sz="5500" dirty="0">
                <a:latin typeface="Calibri" panose="020F0502020204030204" pitchFamily="34" charset="0"/>
                <a:cs typeface="Calibri" panose="020F0502020204030204" pitchFamily="34" charset="0"/>
              </a:rPr>
              <a:t>(</a:t>
            </a:r>
            <a:r>
              <a:rPr lang="en-US" sz="5500" b="1" i="1" dirty="0">
                <a:latin typeface="Calibri" panose="020F0502020204030204" pitchFamily="34" charset="0"/>
                <a:cs typeface="Calibri" panose="020F0502020204030204" pitchFamily="34" charset="0"/>
              </a:rPr>
              <a:t>NOTE</a:t>
            </a:r>
            <a:r>
              <a:rPr lang="en-US" sz="5500" i="1" dirty="0">
                <a:latin typeface="Calibri" panose="020F0502020204030204" pitchFamily="34" charset="0"/>
                <a:cs typeface="Calibri" panose="020F0502020204030204" pitchFamily="34" charset="0"/>
              </a:rPr>
              <a:t>:  You may want to contact Social Security, Medicare, or SHIIP – before declining Part B – to discuss a possible Part B Late-Enrollment Penalty)</a:t>
            </a:r>
            <a:endParaRPr lang="en-US" sz="5500" dirty="0">
              <a:latin typeface="Calibri" panose="020F0502020204030204" pitchFamily="34" charset="0"/>
              <a:cs typeface="Calibri" panose="020F0502020204030204" pitchFamily="34" charset="0"/>
            </a:endParaRPr>
          </a:p>
          <a:p>
            <a:pPr>
              <a:lnSpc>
                <a:spcPct val="120000"/>
              </a:lnSpc>
            </a:pPr>
            <a:endParaRPr lang="en-US" sz="55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92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5"/>
            <a:ext cx="11614303" cy="1127207"/>
          </a:xfrm>
        </p:spPr>
        <p:txBody>
          <a:bodyPr>
            <a:normAutofit/>
          </a:bodyPr>
          <a:lstStyle/>
          <a:p>
            <a:pPr algn="ctr"/>
            <a:r>
              <a:rPr lang="en-US" b="1" dirty="0">
                <a:latin typeface="+mn-lt"/>
              </a:rPr>
              <a:t>Initial Enrollment Period (IEP)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199" y="1492332"/>
            <a:ext cx="10515600" cy="4351338"/>
          </a:xfrm>
        </p:spPr>
        <p:txBody>
          <a:bodyPr>
            <a:normAutofit/>
          </a:bodyPr>
          <a:lstStyle/>
          <a:p>
            <a:pPr lvl="0">
              <a:lnSpc>
                <a:spcPct val="100000"/>
              </a:lnSpc>
            </a:pPr>
            <a:r>
              <a:rPr lang="en-US" sz="2200" dirty="0">
                <a:latin typeface="Calibri" panose="020F0502020204030204" pitchFamily="34" charset="0"/>
                <a:cs typeface="Calibri" panose="020F0502020204030204" pitchFamily="34" charset="0"/>
              </a:rPr>
              <a:t>If turning 65, and </a:t>
            </a:r>
            <a:r>
              <a:rPr lang="en-US" sz="2200" u="sng" dirty="0">
                <a:latin typeface="Calibri" panose="020F0502020204030204" pitchFamily="34" charset="0"/>
                <a:cs typeface="Calibri" panose="020F0502020204030204" pitchFamily="34" charset="0"/>
              </a:rPr>
              <a:t>not</a:t>
            </a:r>
            <a:r>
              <a:rPr lang="en-US" sz="2200" dirty="0">
                <a:latin typeface="Calibri" panose="020F0502020204030204" pitchFamily="34" charset="0"/>
                <a:cs typeface="Calibri" panose="020F0502020204030204" pitchFamily="34" charset="0"/>
              </a:rPr>
              <a:t> collecting Social </a:t>
            </a:r>
            <a:r>
              <a:rPr lang="en-US" sz="2000" dirty="0">
                <a:latin typeface="Calibri" panose="020F0502020204030204" pitchFamily="34" charset="0"/>
                <a:cs typeface="Calibri" panose="020F0502020204030204" pitchFamily="34" charset="0"/>
              </a:rPr>
              <a:t>Security Retirement benefits </a:t>
            </a:r>
            <a:r>
              <a:rPr lang="en-US" sz="2200" dirty="0">
                <a:latin typeface="Calibri" panose="020F0502020204030204" pitchFamily="34" charset="0"/>
                <a:cs typeface="Calibri" panose="020F0502020204030204" pitchFamily="34" charset="0"/>
              </a:rPr>
              <a:t>(you are not automatically enrolled)</a:t>
            </a:r>
          </a:p>
          <a:p>
            <a:pPr lvl="0">
              <a:lnSpc>
                <a:spcPct val="100000"/>
              </a:lnSpc>
              <a:spcBef>
                <a:spcPts val="0"/>
              </a:spcBef>
            </a:pPr>
            <a:r>
              <a:rPr lang="en-US" sz="2200" dirty="0">
                <a:latin typeface="Calibri" panose="020F0502020204030204" pitchFamily="34" charset="0"/>
                <a:cs typeface="Calibri" panose="020F0502020204030204" pitchFamily="34" charset="0"/>
              </a:rPr>
              <a:t>Seven-month period to enroll into Original Medicare without penalty:  three months </a:t>
            </a:r>
          </a:p>
          <a:p>
            <a:pPr marL="0" lvl="0" indent="0">
              <a:lnSpc>
                <a:spcPct val="100000"/>
              </a:lnSpc>
              <a:spcBef>
                <a:spcPts val="0"/>
              </a:spcBef>
              <a:buNone/>
            </a:pPr>
            <a:r>
              <a:rPr lang="en-US" sz="2200" dirty="0">
                <a:latin typeface="Calibri" panose="020F0502020204030204" pitchFamily="34" charset="0"/>
                <a:cs typeface="Calibri" panose="020F0502020204030204" pitchFamily="34" charset="0"/>
              </a:rPr>
              <a:t>   before, the month of, and three months after your 65</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birth month:</a:t>
            </a:r>
          </a:p>
          <a:p>
            <a:pPr marL="0" lvl="0" indent="0">
              <a:lnSpc>
                <a:spcPct val="100000"/>
              </a:lnSpc>
              <a:spcBef>
                <a:spcPts val="0"/>
              </a:spcBef>
              <a:buNone/>
            </a:pPr>
            <a:endParaRPr lang="en-US" sz="2200" dirty="0">
              <a:latin typeface="Calibri" panose="020F0502020204030204" pitchFamily="34" charset="0"/>
              <a:cs typeface="Calibri" panose="020F0502020204030204" pitchFamily="34" charset="0"/>
            </a:endParaRPr>
          </a:p>
          <a:p>
            <a:pPr marL="0" lvl="0" indent="0">
              <a:lnSpc>
                <a:spcPct val="100000"/>
              </a:lnSpc>
              <a:spcBef>
                <a:spcPts val="0"/>
              </a:spcBef>
              <a:buNone/>
            </a:pPr>
            <a:endParaRPr lang="en-US" sz="2200" dirty="0">
              <a:latin typeface="Calibri" panose="020F0502020204030204" pitchFamily="34" charset="0"/>
              <a:cs typeface="Calibri" panose="020F0502020204030204" pitchFamily="34" charset="0"/>
            </a:endParaRPr>
          </a:p>
          <a:p>
            <a:pPr lvl="0">
              <a:lnSpc>
                <a:spcPct val="100000"/>
              </a:lnSpc>
            </a:pPr>
            <a:endParaRPr lang="en-US" sz="2200" dirty="0">
              <a:cs typeface="Calibri" panose="020F0502020204030204" pitchFamily="34" charset="0"/>
            </a:endParaRPr>
          </a:p>
          <a:p>
            <a:pPr>
              <a:lnSpc>
                <a:spcPct val="100000"/>
              </a:lnSpc>
            </a:pPr>
            <a:r>
              <a:rPr lang="en-US" dirty="0">
                <a:cs typeface="Calibri" panose="020F0502020204030204" pitchFamily="34" charset="0"/>
              </a:rPr>
              <a:t>(</a:t>
            </a:r>
            <a:r>
              <a:rPr lang="en-US" sz="2400" i="1" dirty="0">
                <a:cs typeface="Calibri" panose="020F0502020204030204" pitchFamily="34" charset="0"/>
              </a:rPr>
              <a:t>NOTE:  If your birthday is on the </a:t>
            </a:r>
            <a:r>
              <a:rPr lang="en-US" sz="2400" b="1" i="1" dirty="0">
                <a:cs typeface="Calibri" panose="020F0502020204030204" pitchFamily="34" charset="0"/>
              </a:rPr>
              <a:t>first day </a:t>
            </a:r>
            <a:r>
              <a:rPr lang="en-US" sz="2400" i="1" dirty="0">
                <a:cs typeface="Calibri" panose="020F0502020204030204" pitchFamily="34" charset="0"/>
              </a:rPr>
              <a:t>of the month, your Medicare coverage begins on the </a:t>
            </a:r>
            <a:r>
              <a:rPr lang="en-US" sz="2400" b="1" i="1" dirty="0">
                <a:cs typeface="Calibri" panose="020F0502020204030204" pitchFamily="34" charset="0"/>
              </a:rPr>
              <a:t>first day of the prior month</a:t>
            </a:r>
            <a:r>
              <a:rPr lang="en-US" sz="2400" i="1" dirty="0">
                <a:cs typeface="Calibri" panose="020F0502020204030204" pitchFamily="34" charset="0"/>
              </a:rPr>
              <a:t>)</a:t>
            </a:r>
            <a:endParaRPr lang="en-US" sz="2400" b="1" i="1" dirty="0">
              <a:cs typeface="Calibri" panose="020F0502020204030204" pitchFamily="34" charset="0"/>
            </a:endParaRPr>
          </a:p>
          <a:p>
            <a:pPr marL="0" lvl="0" indent="0">
              <a:lnSpc>
                <a:spcPct val="100000"/>
              </a:lnSpc>
              <a:buNone/>
            </a:pPr>
            <a:endParaRPr lang="en-US" sz="2200" dirty="0">
              <a:cs typeface="Calibri" panose="020F0502020204030204" pitchFamily="34" charset="0"/>
            </a:endParaRPr>
          </a:p>
        </p:txBody>
      </p:sp>
      <p:pic>
        <p:nvPicPr>
          <p:cNvPr id="13" name="Picture 12">
            <a:extLst>
              <a:ext uri="{FF2B5EF4-FFF2-40B4-BE49-F238E27FC236}">
                <a16:creationId xmlns:a16="http://schemas.microsoft.com/office/drawing/2014/main" id="{E8F612FB-57B7-69C8-855C-D481597ECCA0}"/>
              </a:ext>
            </a:extLst>
          </p:cNvPr>
          <p:cNvPicPr>
            <a:picLocks noChangeAspect="1"/>
          </p:cNvPicPr>
          <p:nvPr/>
        </p:nvPicPr>
        <p:blipFill>
          <a:blip r:embed="rId4"/>
          <a:stretch>
            <a:fillRect/>
          </a:stretch>
        </p:blipFill>
        <p:spPr>
          <a:xfrm>
            <a:off x="1780573" y="2938394"/>
            <a:ext cx="8630854" cy="981212"/>
          </a:xfrm>
          <a:prstGeom prst="rect">
            <a:avLst/>
          </a:prstGeom>
        </p:spPr>
      </p:pic>
    </p:spTree>
    <p:extLst>
      <p:ext uri="{BB962C8B-B14F-4D97-AF65-F5344CB8AC3E}">
        <p14:creationId xmlns:p14="http://schemas.microsoft.com/office/powerpoint/2010/main" val="337578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824-687A-4B73-B906-42B79578BAE5}"/>
              </a:ext>
            </a:extLst>
          </p:cNvPr>
          <p:cNvSpPr>
            <a:spLocks noGrp="1"/>
          </p:cNvSpPr>
          <p:nvPr>
            <p:ph type="title"/>
          </p:nvPr>
        </p:nvSpPr>
        <p:spPr>
          <a:xfrm>
            <a:off x="256855" y="365126"/>
            <a:ext cx="11096945" cy="1001558"/>
          </a:xfrm>
        </p:spPr>
        <p:txBody>
          <a:bodyPr>
            <a:normAutofit/>
          </a:bodyPr>
          <a:lstStyle/>
          <a:p>
            <a:pPr algn="ctr"/>
            <a:r>
              <a:rPr lang="en-US" b="1" dirty="0">
                <a:latin typeface="+mn-lt"/>
              </a:rPr>
              <a:t>General Enrollment Period (GEP)</a:t>
            </a:r>
          </a:p>
        </p:txBody>
      </p:sp>
      <p:sp>
        <p:nvSpPr>
          <p:cNvPr id="4" name="Content Placeholder 3">
            <a:extLst>
              <a:ext uri="{FF2B5EF4-FFF2-40B4-BE49-F238E27FC236}">
                <a16:creationId xmlns:a16="http://schemas.microsoft.com/office/drawing/2014/main" id="{C50F8B45-D603-492A-A42A-77F0DEC18D62}"/>
              </a:ext>
            </a:extLst>
          </p:cNvPr>
          <p:cNvSpPr>
            <a:spLocks noGrp="1"/>
          </p:cNvSpPr>
          <p:nvPr>
            <p:ph idx="1"/>
          </p:nvPr>
        </p:nvSpPr>
        <p:spPr>
          <a:xfrm>
            <a:off x="838200" y="1366683"/>
            <a:ext cx="10515600" cy="4591665"/>
          </a:xfrm>
        </p:spPr>
        <p:txBody>
          <a:bodyPr>
            <a:normAutofit fontScale="70000" lnSpcReduction="20000"/>
          </a:bodyPr>
          <a:lstStyle/>
          <a:p>
            <a:pPr>
              <a:lnSpc>
                <a:spcPct val="120000"/>
              </a:lnSpc>
            </a:pPr>
            <a:r>
              <a:rPr lang="en-US" sz="3600" dirty="0">
                <a:latin typeface="Calibri" panose="020F0502020204030204" pitchFamily="34" charset="0"/>
                <a:cs typeface="Calibri" panose="020F0502020204030204" pitchFamily="34" charset="0"/>
              </a:rPr>
              <a:t>For those who do not qualify for Automatic Enrollment, and who do not enroll during their Medicare Initial Enrollment Period, there is another opportunity to enroll each year</a:t>
            </a:r>
          </a:p>
          <a:p>
            <a:pPr>
              <a:lnSpc>
                <a:spcPct val="120000"/>
              </a:lnSpc>
            </a:pPr>
            <a:r>
              <a:rPr lang="en-US" sz="3600" dirty="0">
                <a:latin typeface="Calibri" panose="020F0502020204030204" pitchFamily="34" charset="0"/>
                <a:cs typeface="Calibri" panose="020F0502020204030204" pitchFamily="34" charset="0"/>
              </a:rPr>
              <a:t>Begins January 1</a:t>
            </a:r>
            <a:r>
              <a:rPr lang="en-US" sz="3600" baseline="30000" dirty="0">
                <a:latin typeface="Calibri" panose="020F0502020204030204" pitchFamily="34" charset="0"/>
                <a:cs typeface="Calibri" panose="020F0502020204030204" pitchFamily="34" charset="0"/>
              </a:rPr>
              <a:t>st</a:t>
            </a:r>
            <a:r>
              <a:rPr lang="en-US" sz="3600" dirty="0">
                <a:latin typeface="Calibri" panose="020F0502020204030204" pitchFamily="34" charset="0"/>
                <a:cs typeface="Calibri" panose="020F0502020204030204" pitchFamily="34" charset="0"/>
              </a:rPr>
              <a:t> and ends March 31</a:t>
            </a:r>
            <a:r>
              <a:rPr lang="en-US" sz="3600" baseline="30000" dirty="0">
                <a:latin typeface="Calibri" panose="020F0502020204030204" pitchFamily="34" charset="0"/>
                <a:cs typeface="Calibri" panose="020F0502020204030204" pitchFamily="34" charset="0"/>
              </a:rPr>
              <a:t>st</a:t>
            </a:r>
          </a:p>
          <a:p>
            <a:pPr>
              <a:lnSpc>
                <a:spcPct val="120000"/>
              </a:lnSpc>
            </a:pPr>
            <a:r>
              <a:rPr lang="en-US" sz="3600" dirty="0">
                <a:latin typeface="Calibri" panose="020F0502020204030204" pitchFamily="34" charset="0"/>
                <a:cs typeface="Calibri" panose="020F0502020204030204" pitchFamily="34" charset="0"/>
              </a:rPr>
              <a:t>Enrollments during this period will have a delay in coverage, and a Late-Enrollment Penalty (LEP) may apply</a:t>
            </a:r>
          </a:p>
          <a:p>
            <a:pPr lvl="1">
              <a:lnSpc>
                <a:spcPct val="120000"/>
              </a:lnSpc>
            </a:pPr>
            <a:r>
              <a:rPr lang="en-US" sz="3400" dirty="0">
                <a:solidFill>
                  <a:srgbClr val="000000"/>
                </a:solidFill>
                <a:effectLst/>
                <a:cs typeface="Gotham-Book"/>
              </a:rPr>
              <a:t>When you sign up during the General Enrollment Period, your Medicare coverage starts the </a:t>
            </a:r>
            <a:r>
              <a:rPr lang="en-US" sz="3400" b="1" dirty="0">
                <a:solidFill>
                  <a:srgbClr val="000000"/>
                </a:solidFill>
                <a:effectLst/>
                <a:cs typeface="Gotham-Book"/>
              </a:rPr>
              <a:t>first day of the month after you sign up</a:t>
            </a:r>
            <a:endParaRPr lang="en-US" sz="3400" dirty="0">
              <a:cs typeface="Calibri" panose="020F0502020204030204" pitchFamily="34" charset="0"/>
            </a:endParaRPr>
          </a:p>
          <a:p>
            <a:pPr lvl="1">
              <a:lnSpc>
                <a:spcPct val="120000"/>
              </a:lnSpc>
            </a:pPr>
            <a:r>
              <a:rPr lang="en-US" sz="3400" dirty="0">
                <a:latin typeface="Calibri" panose="020F0502020204030204" pitchFamily="34" charset="0"/>
                <a:cs typeface="Calibri" panose="020F0502020204030204" pitchFamily="34" charset="0"/>
              </a:rPr>
              <a:t>10% Part B premium penalty, for one’s lifetime, for each 12-month period without Part B coverage</a:t>
            </a:r>
          </a:p>
          <a:p>
            <a:pPr marL="0" lvl="0" indent="0">
              <a:lnSpc>
                <a:spcPct val="110000"/>
              </a:lnSpc>
              <a:buNone/>
            </a:pP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093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25077</TotalTime>
  <Words>2917</Words>
  <Application>Microsoft Office PowerPoint</Application>
  <PresentationFormat>Widescreen</PresentationFormat>
  <Paragraphs>359</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Arial</vt:lpstr>
      <vt:lpstr>Calibri</vt:lpstr>
      <vt:lpstr>Calibri Light</vt:lpstr>
      <vt:lpstr>Gotham Book</vt:lpstr>
      <vt:lpstr>Gotham-Book</vt:lpstr>
      <vt:lpstr>Times New Roman</vt:lpstr>
      <vt:lpstr>Office Theme</vt:lpstr>
      <vt:lpstr>Medicare 101:  The Basics</vt:lpstr>
      <vt:lpstr>For Virtual Presentations</vt:lpstr>
      <vt:lpstr>What is Medicare?</vt:lpstr>
      <vt:lpstr>Who is Eligible?</vt:lpstr>
      <vt:lpstr>Administration and Enrollment</vt:lpstr>
      <vt:lpstr>Do I Need to Enroll into Medicare Part A and Part B (“Original Medicare”)?</vt:lpstr>
      <vt:lpstr>Automatic Enrollment</vt:lpstr>
      <vt:lpstr>Initial Enrollment Period (IEP)</vt:lpstr>
      <vt:lpstr>General Enrollment Period (GEP)</vt:lpstr>
      <vt:lpstr>Special Enrollment Period (SEP)</vt:lpstr>
      <vt:lpstr>How Do I Enroll in Medicare Part A and Part B?</vt:lpstr>
      <vt:lpstr>PowerPoint Presentation</vt:lpstr>
      <vt:lpstr>Your Medicare Coverage Choices </vt:lpstr>
      <vt:lpstr>Your Medicare Coverage Choices </vt:lpstr>
      <vt:lpstr>What Does Original Medicare Cover?</vt:lpstr>
      <vt:lpstr>What Is NOT Covered by Original Medicare?</vt:lpstr>
      <vt:lpstr>Medicare Part A and Part B</vt:lpstr>
      <vt:lpstr>PowerPoint Presentation</vt:lpstr>
      <vt:lpstr>PowerPoint Presentation</vt:lpstr>
      <vt:lpstr>Part B Immunosuppressive Drug Coverage Only</vt:lpstr>
      <vt:lpstr>Medicare Supplement (Medigap Plans)</vt:lpstr>
      <vt:lpstr>PowerPoint Presentation</vt:lpstr>
      <vt:lpstr>Medicare Prescription Drug Coverage – Part D</vt:lpstr>
      <vt:lpstr>When Can I Enroll into a Part D Plan?</vt:lpstr>
      <vt:lpstr>Part D Extra Help Program</vt:lpstr>
      <vt:lpstr>Your Medicare Coverage Choices </vt:lpstr>
      <vt:lpstr>Medicare Advantage (MA) Plans - Part C</vt:lpstr>
      <vt:lpstr>When and How Can You Enroll into a Medicare Advantage Plan?</vt:lpstr>
      <vt:lpstr>Original Medicare vs. Medicare Advantage Plans</vt:lpstr>
      <vt:lpstr>Differences between Medigap Plans and Medicare Advantage Plans</vt:lpstr>
      <vt:lpstr>Medicaid and Medicare Savings Programs</vt:lpstr>
      <vt:lpstr>Does Medicare Cover Preventive Care?</vt:lpstr>
      <vt:lpstr>Medicare Drug Price Negotiation Program </vt:lpstr>
      <vt:lpstr>NC Senior Medicare Patrol (NCSMP) Program</vt:lpstr>
      <vt:lpstr>NC Senior Medicare Patrol (NCSMP) Program</vt:lpstr>
      <vt:lpstr>Medicare.gov</vt:lpstr>
      <vt:lpstr>Medicare.gov Account</vt:lpstr>
      <vt:lpstr>Interested in Becoming a SHIIP Volunteer? We would LOVE to have you as a member of our SHIIP Crew!</vt:lpstr>
      <vt:lpstr>Where Can You Get Help?</vt:lpstr>
      <vt:lpstr>Where Can You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Here</dc:title>
  <dc:creator>Redick, Cory</dc:creator>
  <cp:lastModifiedBy>Schepisi, Jeanie</cp:lastModifiedBy>
  <cp:revision>95</cp:revision>
  <cp:lastPrinted>2021-08-05T16:19:46Z</cp:lastPrinted>
  <dcterms:created xsi:type="dcterms:W3CDTF">2019-10-15T18:31:36Z</dcterms:created>
  <dcterms:modified xsi:type="dcterms:W3CDTF">2026-01-26T17:46:08Z</dcterms:modified>
</cp:coreProperties>
</file>