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66" r:id="rId6"/>
    <p:sldId id="263" r:id="rId7"/>
    <p:sldId id="261" r:id="rId8"/>
    <p:sldId id="267" r:id="rId9"/>
    <p:sldId id="268" r:id="rId10"/>
    <p:sldId id="269" r:id="rId11"/>
    <p:sldId id="270" r:id="rId12"/>
    <p:sldId id="271" r:id="rId13"/>
    <p:sldId id="274" r:id="rId14"/>
    <p:sldId id="272" r:id="rId15"/>
    <p:sldId id="275" r:id="rId16"/>
    <p:sldId id="277" r:id="rId17"/>
    <p:sldId id="278" r:id="rId18"/>
    <p:sldId id="279" r:id="rId19"/>
    <p:sldId id="273" r:id="rId20"/>
    <p:sldId id="280" r:id="rId21"/>
    <p:sldId id="281" r:id="rId22"/>
    <p:sldId id="282" r:id="rId23"/>
    <p:sldId id="283" r:id="rId24"/>
    <p:sldId id="285" r:id="rId25"/>
    <p:sldId id="284" r:id="rId26"/>
    <p:sldId id="286" r:id="rId27"/>
    <p:sldId id="287" r:id="rId28"/>
    <p:sldId id="288" r:id="rId29"/>
    <p:sldId id="300" r:id="rId30"/>
    <p:sldId id="289" r:id="rId31"/>
    <p:sldId id="290" r:id="rId32"/>
    <p:sldId id="291" r:id="rId33"/>
    <p:sldId id="292" r:id="rId34"/>
    <p:sldId id="293" r:id="rId35"/>
    <p:sldId id="294" r:id="rId36"/>
    <p:sldId id="295" r:id="rId37"/>
    <p:sldId id="296" r:id="rId38"/>
    <p:sldId id="297" r:id="rId39"/>
    <p:sldId id="298" r:id="rId40"/>
    <p:sldId id="299" r:id="rId41"/>
    <p:sldId id="25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100" d="100"/>
          <a:sy n="100" d="100"/>
        </p:scale>
        <p:origin x="114" y="3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5B38-5063-45B3-93B7-17E7E82D6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2E309-C985-4439-A56D-281D9CC44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7513F-9F2E-45E2-A16F-4B80F99992AA}"/>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5" name="Footer Placeholder 4">
            <a:extLst>
              <a:ext uri="{FF2B5EF4-FFF2-40B4-BE49-F238E27FC236}">
                <a16:creationId xmlns:a16="http://schemas.microsoft.com/office/drawing/2014/main" id="{3F997871-6138-4BF0-8EE0-A3299901A2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AF191C-44E4-46EA-A79A-E54A6326838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288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F460-FB18-4B91-87A0-032D90745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E6566-9590-4BF9-8CEF-0577AF94A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26EE7-43B2-4997-A993-BD951BFCFB25}"/>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5" name="Footer Placeholder 4">
            <a:extLst>
              <a:ext uri="{FF2B5EF4-FFF2-40B4-BE49-F238E27FC236}">
                <a16:creationId xmlns:a16="http://schemas.microsoft.com/office/drawing/2014/main" id="{C55F5520-21DE-4932-9638-10C5CAC4E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3B810F-EDEA-4F4D-9E86-804AACCBF075}"/>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86078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591CC-5D97-423B-A910-517145533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5CBAF-E844-4092-9CD6-2F70CEF4E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96E68-E986-49FC-85DF-C8073A46C633}"/>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5" name="Footer Placeholder 4">
            <a:extLst>
              <a:ext uri="{FF2B5EF4-FFF2-40B4-BE49-F238E27FC236}">
                <a16:creationId xmlns:a16="http://schemas.microsoft.com/office/drawing/2014/main" id="{6712856B-7AF2-4F19-ACBE-F955389D5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E3472-24B7-4D02-B8D2-AE1ADE36D01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7419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DE93-BDD4-4C94-82AC-42EF05992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8A975-D2D5-4912-A2D6-F406CB213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0BFD-9D32-4881-8896-412060DD83B9}"/>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5" name="Footer Placeholder 4">
            <a:extLst>
              <a:ext uri="{FF2B5EF4-FFF2-40B4-BE49-F238E27FC236}">
                <a16:creationId xmlns:a16="http://schemas.microsoft.com/office/drawing/2014/main" id="{BD458F79-9EFB-4EE3-BE16-0E3B7BD7A9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AF3AAD-CD16-4E7A-80FD-399CC349DB1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87019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BCDD-8083-48CA-8A93-55EBB31F9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611E0-ABAD-4EF1-B7E9-96B141E98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65111-FEAF-4B33-B46A-07294156C6DE}"/>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5" name="Footer Placeholder 4">
            <a:extLst>
              <a:ext uri="{FF2B5EF4-FFF2-40B4-BE49-F238E27FC236}">
                <a16:creationId xmlns:a16="http://schemas.microsoft.com/office/drawing/2014/main" id="{0A5B3AB1-4E5F-48DE-9323-E995DADAD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27D6C1-422F-42BE-8B69-E92EA4CD822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44955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002C-CFAD-4151-8D7D-11492207E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D8481-3564-40C3-8286-4E4876322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D2705-A921-4EE2-9756-A1A015C29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F3C0B-2764-4EF9-8505-D3D9A52A86C0}"/>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6" name="Footer Placeholder 5">
            <a:extLst>
              <a:ext uri="{FF2B5EF4-FFF2-40B4-BE49-F238E27FC236}">
                <a16:creationId xmlns:a16="http://schemas.microsoft.com/office/drawing/2014/main" id="{A9011567-C877-45ED-B11E-EDB6583CE3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F6E669-846C-4E97-8DB0-D25F5F04043B}"/>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344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1369-865F-4430-A28C-E52EA3D9A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3F629B-CFB8-44DB-85C4-2ED2E9F3C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04FDF-1954-4279-BA41-B9E159263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FDD6E-D1CF-4C61-9A1D-0F0A07A1C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B1C64-4397-41C8-8DFB-BAED90368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F0376-6B22-479D-BC68-1235C33BE9AB}"/>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8" name="Footer Placeholder 7">
            <a:extLst>
              <a:ext uri="{FF2B5EF4-FFF2-40B4-BE49-F238E27FC236}">
                <a16:creationId xmlns:a16="http://schemas.microsoft.com/office/drawing/2014/main" id="{F8B9A7A2-ACF3-4829-A920-6936105D0D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E06172-1BA7-430A-A7EA-4D1208E57752}"/>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21084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E80-DF46-44EB-9AF8-A24F3F140E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85FE3-1BE0-4126-8F4B-33D89F235935}"/>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4" name="Footer Placeholder 3">
            <a:extLst>
              <a:ext uri="{FF2B5EF4-FFF2-40B4-BE49-F238E27FC236}">
                <a16:creationId xmlns:a16="http://schemas.microsoft.com/office/drawing/2014/main" id="{EC50074F-684B-4AD8-82AD-A3D6CFB2A8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5E32CE-4359-41B2-86AE-ACF6E6828E4A}"/>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7801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11068-2611-4653-8D4F-00BA6CDEFF5C}"/>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3" name="Footer Placeholder 2">
            <a:extLst>
              <a:ext uri="{FF2B5EF4-FFF2-40B4-BE49-F238E27FC236}">
                <a16:creationId xmlns:a16="http://schemas.microsoft.com/office/drawing/2014/main" id="{6B271471-3A38-4F3B-9A8D-589E0DE609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ECCBE2-37F8-40B3-A10A-7823B83C69B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63517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A199-B9DB-4DF2-804E-BA83B1863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16C91-FF44-4F63-8C3D-91E877B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DCCD7-8722-4E80-84E5-9E010AD38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7E38C-4F04-4EFE-8C41-0621C7B12EE3}"/>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6" name="Footer Placeholder 5">
            <a:extLst>
              <a:ext uri="{FF2B5EF4-FFF2-40B4-BE49-F238E27FC236}">
                <a16:creationId xmlns:a16="http://schemas.microsoft.com/office/drawing/2014/main" id="{7FA74887-6691-46C1-AE0D-1D467FB92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6FDD7A-5B1E-4986-9FD1-7ABBF6432DA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91209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98F4-6A84-40D3-BCDD-D0CD8F44C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F312C-CAEF-4159-807C-7F29EBBC2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4703BF-3387-4D84-A4D4-96FF79145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E2D29-FBE1-426C-B328-DE4D3D22E13C}"/>
              </a:ext>
            </a:extLst>
          </p:cNvPr>
          <p:cNvSpPr>
            <a:spLocks noGrp="1"/>
          </p:cNvSpPr>
          <p:nvPr>
            <p:ph type="dt" sz="half" idx="10"/>
          </p:nvPr>
        </p:nvSpPr>
        <p:spPr/>
        <p:txBody>
          <a:bodyPr/>
          <a:lstStyle/>
          <a:p>
            <a:fld id="{14E54393-3049-45E2-8302-38841EDB40DE}" type="datetimeFigureOut">
              <a:rPr lang="en-US" smtClean="0"/>
              <a:t>8/4/2021</a:t>
            </a:fld>
            <a:endParaRPr lang="en-US" dirty="0"/>
          </a:p>
        </p:txBody>
      </p:sp>
      <p:sp>
        <p:nvSpPr>
          <p:cNvPr id="6" name="Footer Placeholder 5">
            <a:extLst>
              <a:ext uri="{FF2B5EF4-FFF2-40B4-BE49-F238E27FC236}">
                <a16:creationId xmlns:a16="http://schemas.microsoft.com/office/drawing/2014/main" id="{53459529-3986-4CEF-945E-6A169684CF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CAB5F2-A29E-4239-A3EC-98263802BFD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9713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7A0A3-F887-4BA3-B30E-9BBFB16C0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1C648-75A3-410D-B024-02FA4B97E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12BC-BED2-4A40-ABAE-E70F8815F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54393-3049-45E2-8302-38841EDB40DE}" type="datetimeFigureOut">
              <a:rPr lang="en-US" smtClean="0"/>
              <a:t>8/4/2021</a:t>
            </a:fld>
            <a:endParaRPr lang="en-US" dirty="0"/>
          </a:p>
        </p:txBody>
      </p:sp>
      <p:sp>
        <p:nvSpPr>
          <p:cNvPr id="5" name="Footer Placeholder 4">
            <a:extLst>
              <a:ext uri="{FF2B5EF4-FFF2-40B4-BE49-F238E27FC236}">
                <a16:creationId xmlns:a16="http://schemas.microsoft.com/office/drawing/2014/main" id="{1559DD9E-70EC-407A-8292-1DA0090B9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A6196C-523C-470E-906B-A61F3A9D1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2D1CE-0D03-4041-9525-EDE26D2D0857}" type="slidenum">
              <a:rPr lang="en-US" smtClean="0"/>
              <a:t>‹#›</a:t>
            </a:fld>
            <a:endParaRPr lang="en-US" dirty="0"/>
          </a:p>
        </p:txBody>
      </p:sp>
    </p:spTree>
    <p:extLst>
      <p:ext uri="{BB962C8B-B14F-4D97-AF65-F5344CB8AC3E}">
        <p14:creationId xmlns:p14="http://schemas.microsoft.com/office/powerpoint/2010/main" val="191040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pixabay.com/en/volunteer-charity-cloud-community-132675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ncshiip.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ssa.gov/" TargetMode="External"/><Relationship Id="rId4" Type="http://schemas.openxmlformats.org/officeDocument/2006/relationships/hyperlink" Target="http://www.medicare.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cshiip.com/"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mailto:ncshiip@ncdoi.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A422-ED8B-43A3-A7B4-9796581BA5F0}"/>
              </a:ext>
            </a:extLst>
          </p:cNvPr>
          <p:cNvSpPr>
            <a:spLocks noGrp="1"/>
          </p:cNvSpPr>
          <p:nvPr>
            <p:ph type="ctrTitle"/>
          </p:nvPr>
        </p:nvSpPr>
        <p:spPr/>
        <p:txBody>
          <a:bodyPr/>
          <a:lstStyle/>
          <a:p>
            <a:r>
              <a:rPr lang="en-US" b="1" dirty="0"/>
              <a:t>Medicare 101</a:t>
            </a:r>
            <a:br>
              <a:rPr lang="en-US" b="1" dirty="0"/>
            </a:br>
            <a:r>
              <a:rPr lang="en-US" b="1" dirty="0"/>
              <a:t>The Basics</a:t>
            </a:r>
          </a:p>
        </p:txBody>
      </p:sp>
      <p:sp>
        <p:nvSpPr>
          <p:cNvPr id="5" name="Subtitle 4">
            <a:extLst>
              <a:ext uri="{FF2B5EF4-FFF2-40B4-BE49-F238E27FC236}">
                <a16:creationId xmlns:a16="http://schemas.microsoft.com/office/drawing/2014/main" id="{4855E119-C2C2-4C37-8774-40EA8B94C758}"/>
              </a:ext>
            </a:extLst>
          </p:cNvPr>
          <p:cNvSpPr>
            <a:spLocks noGrp="1"/>
          </p:cNvSpPr>
          <p:nvPr>
            <p:ph type="subTitle" idx="1"/>
          </p:nvPr>
        </p:nvSpPr>
        <p:spPr>
          <a:xfrm>
            <a:off x="1524000" y="4085438"/>
            <a:ext cx="9144000" cy="1172361"/>
          </a:xfrm>
        </p:spPr>
        <p:txBody>
          <a:bodyPr/>
          <a:lstStyle/>
          <a:p>
            <a:r>
              <a:rPr lang="en-US" dirty="0"/>
              <a:t>Lisa Barker, SHIIP Northeastern Regional Manager</a:t>
            </a:r>
          </a:p>
          <a:p>
            <a:r>
              <a:rPr lang="en-US" dirty="0"/>
              <a:t>Jeanie Schepisi, SHIIP Field Operations Manager</a:t>
            </a:r>
          </a:p>
        </p:txBody>
      </p:sp>
    </p:spTree>
    <p:extLst>
      <p:ext uri="{BB962C8B-B14F-4D97-AF65-F5344CB8AC3E}">
        <p14:creationId xmlns:p14="http://schemas.microsoft.com/office/powerpoint/2010/main" val="232273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General Enrollment Period</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464898"/>
            <a:ext cx="10515600" cy="4351338"/>
          </a:xfrm>
        </p:spPr>
        <p:txBody>
          <a:bodyPr>
            <a:normAutofit fontScale="47500" lnSpcReduction="20000"/>
          </a:bodyPr>
          <a:lstStyle/>
          <a:p>
            <a:pPr>
              <a:lnSpc>
                <a:spcPct val="120000"/>
              </a:lnSpc>
            </a:pPr>
            <a:r>
              <a:rPr lang="en-US" sz="5400" dirty="0">
                <a:latin typeface="Calibri" panose="020F0502020204030204" pitchFamily="34" charset="0"/>
                <a:cs typeface="Calibri" panose="020F0502020204030204" pitchFamily="34" charset="0"/>
              </a:rPr>
              <a:t>For those that who do not qualify for Automatic Enrollment, and who do not enroll during their Initial Enrollment Period, there is another opportunity to enroll each year.</a:t>
            </a:r>
          </a:p>
          <a:p>
            <a:pPr>
              <a:lnSpc>
                <a:spcPct val="120000"/>
              </a:lnSpc>
            </a:pPr>
            <a:r>
              <a:rPr lang="en-US" sz="5400" dirty="0">
                <a:latin typeface="Calibri" panose="020F0502020204030204" pitchFamily="34" charset="0"/>
                <a:cs typeface="Calibri" panose="020F0502020204030204" pitchFamily="34" charset="0"/>
              </a:rPr>
              <a:t>Begins January 1</a:t>
            </a:r>
            <a:r>
              <a:rPr lang="en-US" sz="5400" baseline="30000" dirty="0">
                <a:latin typeface="Calibri" panose="020F0502020204030204" pitchFamily="34" charset="0"/>
                <a:cs typeface="Calibri" panose="020F0502020204030204" pitchFamily="34" charset="0"/>
              </a:rPr>
              <a:t>st</a:t>
            </a:r>
            <a:r>
              <a:rPr lang="en-US" sz="5400" dirty="0">
                <a:latin typeface="Calibri" panose="020F0502020204030204" pitchFamily="34" charset="0"/>
                <a:cs typeface="Calibri" panose="020F0502020204030204" pitchFamily="34" charset="0"/>
              </a:rPr>
              <a:t> and ends March 31</a:t>
            </a:r>
            <a:r>
              <a:rPr lang="en-US" sz="5400" baseline="30000" dirty="0">
                <a:latin typeface="Calibri" panose="020F0502020204030204" pitchFamily="34" charset="0"/>
                <a:cs typeface="Calibri" panose="020F0502020204030204" pitchFamily="34" charset="0"/>
              </a:rPr>
              <a:t>st</a:t>
            </a:r>
          </a:p>
          <a:p>
            <a:pPr>
              <a:lnSpc>
                <a:spcPct val="120000"/>
              </a:lnSpc>
            </a:pPr>
            <a:r>
              <a:rPr lang="en-US" sz="5400" dirty="0">
                <a:latin typeface="Calibri" panose="020F0502020204030204" pitchFamily="34" charset="0"/>
                <a:cs typeface="Calibri" panose="020F0502020204030204" pitchFamily="34" charset="0"/>
              </a:rPr>
              <a:t>Enrollments during this period will have a delay in coverage and a late-enrollment penalty will apply.</a:t>
            </a:r>
          </a:p>
          <a:p>
            <a:pPr lvl="1">
              <a:lnSpc>
                <a:spcPct val="120000"/>
              </a:lnSpc>
            </a:pPr>
            <a:r>
              <a:rPr lang="en-US" sz="4600" dirty="0">
                <a:latin typeface="Calibri" panose="020F0502020204030204" pitchFamily="34" charset="0"/>
                <a:cs typeface="Calibri" panose="020F0502020204030204" pitchFamily="34" charset="0"/>
              </a:rPr>
              <a:t>Coverage will not begin until July 1</a:t>
            </a:r>
            <a:r>
              <a:rPr lang="en-US" sz="4600" baseline="30000" dirty="0">
                <a:latin typeface="Calibri" panose="020F0502020204030204" pitchFamily="34" charset="0"/>
                <a:cs typeface="Calibri" panose="020F0502020204030204" pitchFamily="34" charset="0"/>
              </a:rPr>
              <a:t>st</a:t>
            </a:r>
            <a:r>
              <a:rPr lang="en-US" sz="4600" dirty="0">
                <a:latin typeface="Calibri" panose="020F0502020204030204" pitchFamily="34" charset="0"/>
                <a:cs typeface="Calibri" panose="020F0502020204030204" pitchFamily="34" charset="0"/>
              </a:rPr>
              <a:t> </a:t>
            </a:r>
          </a:p>
          <a:p>
            <a:pPr lvl="1">
              <a:lnSpc>
                <a:spcPct val="120000"/>
              </a:lnSpc>
            </a:pPr>
            <a:r>
              <a:rPr lang="en-US" sz="4600" dirty="0">
                <a:latin typeface="Calibri" panose="020F0502020204030204" pitchFamily="34" charset="0"/>
                <a:cs typeface="Calibri" panose="020F0502020204030204" pitchFamily="34" charset="0"/>
              </a:rPr>
              <a:t>10% Part B premium penalty, for one’s lifetime, for each 12-month period without Part B coverage</a:t>
            </a:r>
          </a:p>
          <a:p>
            <a:pPr lvl="2">
              <a:lnSpc>
                <a:spcPct val="120000"/>
              </a:lnSpc>
            </a:pPr>
            <a:r>
              <a:rPr lang="en-US" sz="4200" dirty="0">
                <a:latin typeface="Calibri" panose="020F0502020204030204" pitchFamily="34" charset="0"/>
                <a:cs typeface="Calibri" panose="020F0502020204030204" pitchFamily="34" charset="0"/>
              </a:rPr>
              <a:t>Penalty is waived when Part B is delayed because of primary EGHP coverage  </a:t>
            </a:r>
          </a:p>
          <a:p>
            <a:pPr marL="914400" lvl="2" indent="0">
              <a:lnSpc>
                <a:spcPct val="110000"/>
              </a:lnSpc>
              <a:buNone/>
            </a:pPr>
            <a:endParaRPr lang="en-US" sz="3600" b="1" dirty="0">
              <a:latin typeface="Calibri" panose="020F0502020204030204" pitchFamily="34" charset="0"/>
              <a:cs typeface="Calibri" panose="020F0502020204030204" pitchFamily="34" charset="0"/>
            </a:endParaRPr>
          </a:p>
          <a:p>
            <a:pPr>
              <a:lnSpc>
                <a:spcPct val="110000"/>
              </a:lnSpc>
            </a:pPr>
            <a:endParaRPr lang="en-US" sz="5400" dirty="0">
              <a:latin typeface="Calibri" panose="020F0502020204030204" pitchFamily="34" charset="0"/>
              <a:cs typeface="Calibri" panose="020F0502020204030204" pitchFamily="34" charset="0"/>
            </a:endParaRP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09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Special Enrollment Period</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699790"/>
            <a:ext cx="10515600" cy="4351338"/>
          </a:xfrm>
        </p:spPr>
        <p:txBody>
          <a:bodyPr>
            <a:normAutofit fontScale="47500" lnSpcReduction="20000"/>
          </a:bodyPr>
          <a:lstStyle/>
          <a:p>
            <a:pPr marL="0" indent="0">
              <a:lnSpc>
                <a:spcPct val="120000"/>
              </a:lnSpc>
              <a:buNone/>
            </a:pPr>
            <a:r>
              <a:rPr lang="en-US" sz="5400" dirty="0">
                <a:latin typeface="Calibri" panose="020F0502020204030204" pitchFamily="34" charset="0"/>
                <a:cs typeface="Calibri" panose="020F0502020204030204" pitchFamily="34" charset="0"/>
              </a:rPr>
              <a:t>A Medicare beneficiary may be able to delay enrolling in Medicare Part B:</a:t>
            </a:r>
          </a:p>
          <a:p>
            <a:pPr>
              <a:lnSpc>
                <a:spcPct val="120000"/>
              </a:lnSpc>
            </a:pPr>
            <a:r>
              <a:rPr lang="en-US" sz="5400" dirty="0">
                <a:latin typeface="Calibri" panose="020F0502020204030204" pitchFamily="34" charset="0"/>
                <a:cs typeface="Calibri" panose="020F0502020204030204" pitchFamily="34" charset="0"/>
              </a:rPr>
              <a:t>If they or their spouse are </a:t>
            </a:r>
            <a:r>
              <a:rPr lang="en-US" sz="5400" b="1" u="sng" dirty="0">
                <a:latin typeface="Calibri" panose="020F0502020204030204" pitchFamily="34" charset="0"/>
                <a:cs typeface="Calibri" panose="020F0502020204030204" pitchFamily="34" charset="0"/>
              </a:rPr>
              <a:t>actively</a:t>
            </a:r>
            <a:r>
              <a:rPr lang="en-US" sz="5400" dirty="0">
                <a:latin typeface="Calibri" panose="020F0502020204030204" pitchFamily="34" charset="0"/>
                <a:cs typeface="Calibri" panose="020F0502020204030204" pitchFamily="34" charset="0"/>
              </a:rPr>
              <a:t> working and the employer providing the Employer Group Health Plan (EGHP):</a:t>
            </a:r>
          </a:p>
          <a:p>
            <a:pPr lvl="1">
              <a:lnSpc>
                <a:spcPct val="120000"/>
              </a:lnSpc>
              <a:spcBef>
                <a:spcPts val="1000"/>
              </a:spcBef>
            </a:pPr>
            <a:r>
              <a:rPr lang="en-US" sz="5000" dirty="0">
                <a:latin typeface="Calibri" panose="020F0502020204030204" pitchFamily="34" charset="0"/>
                <a:cs typeface="Calibri" panose="020F0502020204030204" pitchFamily="34" charset="0"/>
              </a:rPr>
              <a:t>Has 20 or more employees (for a Medicare beneficiary aged 65 and older)</a:t>
            </a:r>
          </a:p>
          <a:p>
            <a:pPr lvl="1">
              <a:lnSpc>
                <a:spcPct val="120000"/>
              </a:lnSpc>
              <a:spcBef>
                <a:spcPts val="1000"/>
              </a:spcBef>
            </a:pPr>
            <a:r>
              <a:rPr lang="en-US" sz="5000" dirty="0">
                <a:latin typeface="Calibri" panose="020F0502020204030204" pitchFamily="34" charset="0"/>
                <a:cs typeface="Calibri" panose="020F0502020204030204" pitchFamily="34" charset="0"/>
              </a:rPr>
              <a:t>Has 100 or more employees (for a Medicare beneficiary young than age 65/disability)</a:t>
            </a:r>
          </a:p>
          <a:p>
            <a:pPr>
              <a:lnSpc>
                <a:spcPct val="120000"/>
              </a:lnSpc>
            </a:pPr>
            <a:r>
              <a:rPr lang="en-US" sz="5500" dirty="0">
                <a:latin typeface="Calibri" panose="020F0502020204030204" pitchFamily="34" charset="0"/>
                <a:cs typeface="Calibri" panose="020F0502020204030204" pitchFamily="34" charset="0"/>
              </a:rPr>
              <a:t>Eight-month period begins when EGHP ends or stops being primary</a:t>
            </a:r>
            <a:r>
              <a:rPr lang="en-US" sz="3600" dirty="0">
                <a:latin typeface="Calibri" panose="020F0502020204030204" pitchFamily="34" charset="0"/>
                <a:cs typeface="Calibri" panose="020F0502020204030204" pitchFamily="34" charset="0"/>
              </a:rPr>
              <a:t>. </a:t>
            </a:r>
          </a:p>
          <a:p>
            <a:pPr>
              <a:lnSpc>
                <a:spcPct val="110000"/>
              </a:lnSpc>
            </a:pPr>
            <a:endParaRPr lang="en-US" sz="5400" dirty="0">
              <a:latin typeface="Calibri" panose="020F0502020204030204" pitchFamily="34" charset="0"/>
              <a:cs typeface="Calibri" panose="020F0502020204030204" pitchFamily="34" charset="0"/>
            </a:endParaRP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282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How Do I Enroll in Medicare Part A and B?</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750124"/>
            <a:ext cx="10515600" cy="4351338"/>
          </a:xfrm>
        </p:spPr>
        <p:txBody>
          <a:bodyPr>
            <a:normAutofit/>
          </a:bodyPr>
          <a:lstStyle/>
          <a:p>
            <a:pPr>
              <a:lnSpc>
                <a:spcPct val="100000"/>
              </a:lnSpc>
            </a:pPr>
            <a:r>
              <a:rPr lang="en-US" sz="3500" dirty="0">
                <a:latin typeface="Calibri" panose="020F0502020204030204" pitchFamily="34" charset="0"/>
                <a:cs typeface="Calibri" panose="020F0502020204030204" pitchFamily="34" charset="0"/>
              </a:rPr>
              <a:t>Medicare enrollment is handled by the Social Security Administration.</a:t>
            </a:r>
          </a:p>
          <a:p>
            <a:pPr lvl="1">
              <a:lnSpc>
                <a:spcPct val="100000"/>
              </a:lnSpc>
              <a:spcBef>
                <a:spcPts val="1000"/>
              </a:spcBef>
            </a:pPr>
            <a:r>
              <a:rPr lang="en-US" sz="3000" dirty="0">
                <a:latin typeface="Calibri" panose="020F0502020204030204" pitchFamily="34" charset="0"/>
                <a:cs typeface="Calibri" panose="020F0502020204030204" pitchFamily="34" charset="0"/>
              </a:rPr>
              <a:t>Can be completed online at </a:t>
            </a:r>
            <a:r>
              <a:rPr lang="en-US" sz="3000" dirty="0">
                <a:latin typeface="Calibri" panose="020F0502020204030204" pitchFamily="34" charset="0"/>
                <a:cs typeface="Calibri" panose="020F0502020204030204" pitchFamily="34" charset="0"/>
                <a:hlinkClick r:id="rId3"/>
              </a:rPr>
              <a:t>www.ssa.gov</a:t>
            </a:r>
            <a:r>
              <a:rPr lang="en-US" sz="3000" dirty="0">
                <a:latin typeface="Calibri" panose="020F0502020204030204" pitchFamily="34" charset="0"/>
                <a:cs typeface="Calibri" panose="020F0502020204030204" pitchFamily="34" charset="0"/>
              </a:rPr>
              <a:t>;</a:t>
            </a:r>
          </a:p>
          <a:p>
            <a:pPr lvl="1">
              <a:lnSpc>
                <a:spcPct val="100000"/>
              </a:lnSpc>
              <a:spcBef>
                <a:spcPts val="1000"/>
              </a:spcBef>
            </a:pPr>
            <a:r>
              <a:rPr lang="en-US" sz="3000" dirty="0">
                <a:latin typeface="Calibri" panose="020F0502020204030204" pitchFamily="34" charset="0"/>
                <a:cs typeface="Calibri" panose="020F0502020204030204" pitchFamily="34" charset="0"/>
              </a:rPr>
              <a:t>Call 1-800-772-1213 (Monday – Friday, 7AM -7PM); or</a:t>
            </a:r>
          </a:p>
          <a:p>
            <a:pPr lvl="1">
              <a:lnSpc>
                <a:spcPct val="100000"/>
              </a:lnSpc>
              <a:spcBef>
                <a:spcPts val="1000"/>
              </a:spcBef>
            </a:pPr>
            <a:r>
              <a:rPr lang="en-US" sz="3000" dirty="0">
                <a:latin typeface="Calibri" panose="020F0502020204030204" pitchFamily="34" charset="0"/>
                <a:cs typeface="Calibri" panose="020F0502020204030204" pitchFamily="34" charset="0"/>
              </a:rPr>
              <a:t>Appointments can be made for local offices through the toll-free number listed above.</a:t>
            </a: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08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How Do I Enroll in Medicare B During COVID-19?</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p:txBody>
          <a:bodyPr>
            <a:normAutofit/>
          </a:bodyPr>
          <a:lstStyle/>
          <a:p>
            <a:pPr>
              <a:lnSpc>
                <a:spcPct val="100000"/>
              </a:lnSpc>
            </a:pPr>
            <a:r>
              <a:rPr lang="en-US" sz="3500" dirty="0">
                <a:latin typeface="Calibri" panose="020F0502020204030204" pitchFamily="34" charset="0"/>
                <a:cs typeface="Calibri" panose="020F0502020204030204" pitchFamily="34" charset="0"/>
              </a:rPr>
              <a:t>Due to closure of Social Security offices for face-to-face service, Medicare Part A-only beneficiaries can fax their Medicare Part applications to 833-914-2016.</a:t>
            </a:r>
          </a:p>
          <a:p>
            <a:pPr>
              <a:lnSpc>
                <a:spcPct val="100000"/>
              </a:lnSpc>
            </a:pPr>
            <a:r>
              <a:rPr lang="en-US" sz="3500" dirty="0">
                <a:latin typeface="Calibri" panose="020F0502020204030204" pitchFamily="34" charset="0"/>
                <a:cs typeface="Calibri" panose="020F0502020204030204" pitchFamily="34" charset="0"/>
              </a:rPr>
              <a:t>Be sure to include your completed and signed CMS-40B and CMS-L564 with your fax. </a:t>
            </a:r>
          </a:p>
          <a:p>
            <a:pPr marL="0" indent="0">
              <a:lnSpc>
                <a:spcPct val="110000"/>
              </a:lnSpc>
              <a:buNone/>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204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Four Parts of Medicare</a:t>
            </a:r>
          </a:p>
        </p:txBody>
      </p:sp>
      <p:pic>
        <p:nvPicPr>
          <p:cNvPr id="6" name="Picture 19">
            <a:extLst>
              <a:ext uri="{FF2B5EF4-FFF2-40B4-BE49-F238E27FC236}">
                <a16:creationId xmlns:a16="http://schemas.microsoft.com/office/drawing/2014/main" id="{7590F19B-92B3-4F9D-BD53-EE98C9E9E992}"/>
              </a:ext>
            </a:extLst>
          </p:cNvPr>
          <p:cNvPicPr>
            <a:picLocks noGrp="1" noChangeAspect="1"/>
          </p:cNvPicPr>
          <p:nvPr>
            <p:ph idx="1"/>
          </p:nvPr>
        </p:nvPicPr>
        <p:blipFill>
          <a:blip r:embed="rId3"/>
          <a:stretch>
            <a:fillRect/>
          </a:stretch>
        </p:blipFill>
        <p:spPr>
          <a:xfrm>
            <a:off x="2669916" y="1349375"/>
            <a:ext cx="6852167" cy="4351338"/>
          </a:xfrm>
          <a:prstGeom prst="rect">
            <a:avLst/>
          </a:prstGeom>
          <a:noFill/>
          <a:ln cap="flat">
            <a:noFill/>
          </a:ln>
        </p:spPr>
      </p:pic>
    </p:spTree>
    <p:extLst>
      <p:ext uri="{BB962C8B-B14F-4D97-AF65-F5344CB8AC3E}">
        <p14:creationId xmlns:p14="http://schemas.microsoft.com/office/powerpoint/2010/main" val="174783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14123"/>
            <a:ext cx="11722812" cy="1325563"/>
          </a:xfrm>
        </p:spPr>
        <p:txBody>
          <a:bodyPr>
            <a:normAutofit/>
          </a:bodyPr>
          <a:lstStyle/>
          <a:p>
            <a:pPr algn="ctr"/>
            <a:r>
              <a:rPr lang="en-US" b="1" dirty="0">
                <a:latin typeface="+mn-lt"/>
              </a:rPr>
              <a:t>Your Medicare Coverage Choices</a:t>
            </a:r>
            <a:br>
              <a:rPr lang="en-US" b="1" dirty="0">
                <a:latin typeface="+mn-lt"/>
              </a:rPr>
            </a:br>
            <a:r>
              <a:rPr lang="en-US" sz="2000" b="1" dirty="0">
                <a:latin typeface="+mn-lt"/>
              </a:rPr>
              <a:t>(there are two options)</a:t>
            </a:r>
            <a:endParaRPr lang="en-US" b="1" dirty="0">
              <a:latin typeface="+mn-lt"/>
            </a:endParaRPr>
          </a:p>
        </p:txBody>
      </p:sp>
      <p:pic>
        <p:nvPicPr>
          <p:cNvPr id="7" name="Content Placeholder 5">
            <a:extLst>
              <a:ext uri="{FF2B5EF4-FFF2-40B4-BE49-F238E27FC236}">
                <a16:creationId xmlns:a16="http://schemas.microsoft.com/office/drawing/2014/main" id="{87BD8496-F1B8-4AF1-A048-2FAE15F55628}"/>
              </a:ext>
            </a:extLst>
          </p:cNvPr>
          <p:cNvPicPr>
            <a:picLocks noGrp="1" noChangeAspect="1"/>
          </p:cNvPicPr>
          <p:nvPr>
            <p:ph idx="1"/>
          </p:nvPr>
        </p:nvPicPr>
        <p:blipFill>
          <a:blip r:embed="rId3"/>
          <a:stretch>
            <a:fillRect/>
          </a:stretch>
        </p:blipFill>
        <p:spPr>
          <a:xfrm>
            <a:off x="2763380" y="1355521"/>
            <a:ext cx="6687134" cy="4443937"/>
          </a:xfrm>
          <a:prstGeom prst="rect">
            <a:avLst/>
          </a:prstGeom>
          <a:noFill/>
          <a:ln w="9525">
            <a:solidFill>
              <a:schemeClr val="tx1"/>
            </a:solidFill>
          </a:ln>
        </p:spPr>
      </p:pic>
    </p:spTree>
    <p:extLst>
      <p:ext uri="{BB962C8B-B14F-4D97-AF65-F5344CB8AC3E}">
        <p14:creationId xmlns:p14="http://schemas.microsoft.com/office/powerpoint/2010/main" val="223173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22512"/>
            <a:ext cx="11722812" cy="1325563"/>
          </a:xfrm>
        </p:spPr>
        <p:txBody>
          <a:bodyPr>
            <a:normAutofit/>
          </a:bodyPr>
          <a:lstStyle/>
          <a:p>
            <a:pPr algn="ctr"/>
            <a:r>
              <a:rPr lang="en-US" b="1" dirty="0">
                <a:latin typeface="+mn-lt"/>
              </a:rPr>
              <a:t>Your Medicare Coverage Choices</a:t>
            </a:r>
          </a:p>
        </p:txBody>
      </p:sp>
      <p:pic>
        <p:nvPicPr>
          <p:cNvPr id="7" name="Content Placeholder 5">
            <a:extLst>
              <a:ext uri="{FF2B5EF4-FFF2-40B4-BE49-F238E27FC236}">
                <a16:creationId xmlns:a16="http://schemas.microsoft.com/office/drawing/2014/main" id="{87BD8496-F1B8-4AF1-A048-2FAE15F55628}"/>
              </a:ext>
            </a:extLst>
          </p:cNvPr>
          <p:cNvPicPr>
            <a:picLocks noGrp="1" noChangeAspect="1"/>
          </p:cNvPicPr>
          <p:nvPr>
            <p:ph idx="1"/>
          </p:nvPr>
        </p:nvPicPr>
        <p:blipFill>
          <a:blip r:embed="rId3"/>
          <a:stretch>
            <a:fillRect/>
          </a:stretch>
        </p:blipFill>
        <p:spPr>
          <a:xfrm>
            <a:off x="2822103" y="1262758"/>
            <a:ext cx="6826722" cy="4536700"/>
          </a:xfrm>
          <a:prstGeom prst="rect">
            <a:avLst/>
          </a:prstGeom>
          <a:noFill/>
          <a:ln w="9525">
            <a:solidFill>
              <a:schemeClr val="tx1"/>
            </a:solidFill>
          </a:ln>
        </p:spPr>
      </p:pic>
      <p:sp>
        <p:nvSpPr>
          <p:cNvPr id="4" name="Arrow: Down 3">
            <a:extLst>
              <a:ext uri="{FF2B5EF4-FFF2-40B4-BE49-F238E27FC236}">
                <a16:creationId xmlns:a16="http://schemas.microsoft.com/office/drawing/2014/main" id="{3FCD78D3-E348-422B-A260-EBA8DB0F602B}"/>
              </a:ext>
            </a:extLst>
          </p:cNvPr>
          <p:cNvSpPr/>
          <p:nvPr/>
        </p:nvSpPr>
        <p:spPr>
          <a:xfrm>
            <a:off x="4140198" y="1258542"/>
            <a:ext cx="484632" cy="659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82676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Does Original Medicare Cover?</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766902"/>
            <a:ext cx="10515600" cy="4351338"/>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Medicare benefits are administered by the Centers for Medicare and Medicaid Services (CMS). </a:t>
            </a:r>
          </a:p>
        </p:txBody>
      </p:sp>
      <p:pic>
        <p:nvPicPr>
          <p:cNvPr id="10" name="Picture 9">
            <a:extLst>
              <a:ext uri="{FF2B5EF4-FFF2-40B4-BE49-F238E27FC236}">
                <a16:creationId xmlns:a16="http://schemas.microsoft.com/office/drawing/2014/main" id="{134F7084-7D1D-431F-9ADB-C39341D1FA5F}"/>
              </a:ext>
            </a:extLst>
          </p:cNvPr>
          <p:cNvPicPr>
            <a:picLocks noChangeAspect="1"/>
          </p:cNvPicPr>
          <p:nvPr/>
        </p:nvPicPr>
        <p:blipFill>
          <a:blip r:embed="rId3"/>
          <a:stretch>
            <a:fillRect/>
          </a:stretch>
        </p:blipFill>
        <p:spPr>
          <a:xfrm>
            <a:off x="1045026" y="1491084"/>
            <a:ext cx="10101948" cy="3456732"/>
          </a:xfrm>
          <a:prstGeom prst="rect">
            <a:avLst/>
          </a:prstGeom>
        </p:spPr>
      </p:pic>
    </p:spTree>
    <p:extLst>
      <p:ext uri="{BB962C8B-B14F-4D97-AF65-F5344CB8AC3E}">
        <p14:creationId xmlns:p14="http://schemas.microsoft.com/office/powerpoint/2010/main" val="390687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NOT Covered by Original Medicare?</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666234"/>
            <a:ext cx="10515600" cy="4351338"/>
          </a:xfrm>
        </p:spPr>
        <p:txBody>
          <a:bodyPr>
            <a:normAutofit/>
          </a:bodyPr>
          <a:lstStyle/>
          <a:p>
            <a:pPr>
              <a:lnSpc>
                <a:spcPct val="100000"/>
              </a:lnSpc>
            </a:pPr>
            <a:r>
              <a:rPr lang="en-US" dirty="0"/>
              <a:t>Outpatient Prescription Medications</a:t>
            </a:r>
          </a:p>
          <a:p>
            <a:pPr>
              <a:lnSpc>
                <a:spcPct val="100000"/>
              </a:lnSpc>
            </a:pPr>
            <a:r>
              <a:rPr lang="en-US" dirty="0"/>
              <a:t>Routine Dental Care</a:t>
            </a:r>
          </a:p>
          <a:p>
            <a:pPr>
              <a:lnSpc>
                <a:spcPct val="100000"/>
              </a:lnSpc>
            </a:pPr>
            <a:r>
              <a:rPr lang="en-US" dirty="0"/>
              <a:t>Routine Vision Care and Eyeglasses</a:t>
            </a:r>
          </a:p>
          <a:p>
            <a:pPr>
              <a:lnSpc>
                <a:spcPct val="100000"/>
              </a:lnSpc>
            </a:pPr>
            <a:r>
              <a:rPr lang="en-US" dirty="0"/>
              <a:t>Hearing Aids</a:t>
            </a:r>
          </a:p>
          <a:p>
            <a:pPr>
              <a:lnSpc>
                <a:spcPct val="100000"/>
              </a:lnSpc>
            </a:pPr>
            <a:r>
              <a:rPr lang="en-US" dirty="0"/>
              <a:t>Foreign Travel</a:t>
            </a:r>
          </a:p>
          <a:p>
            <a:pPr>
              <a:lnSpc>
                <a:spcPct val="100000"/>
              </a:lnSpc>
            </a:pPr>
            <a:r>
              <a:rPr lang="en-US" dirty="0"/>
              <a:t>Cosmetic Procedures and Treatments</a:t>
            </a:r>
          </a:p>
          <a:p>
            <a:pPr>
              <a:lnSpc>
                <a:spcPct val="100000"/>
              </a:lnSpc>
            </a:pPr>
            <a:r>
              <a:rPr lang="en-US" dirty="0"/>
              <a:t>Long Term Care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1148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Part A and Part B</a:t>
            </a:r>
          </a:p>
        </p:txBody>
      </p:sp>
      <p:pic>
        <p:nvPicPr>
          <p:cNvPr id="7" name="Content Placeholder 4" descr="Text&#10;&#10;Description automatically generated">
            <a:extLst>
              <a:ext uri="{FF2B5EF4-FFF2-40B4-BE49-F238E27FC236}">
                <a16:creationId xmlns:a16="http://schemas.microsoft.com/office/drawing/2014/main" id="{573064E7-A649-4281-86D9-2B094EDBB5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5013" y="1690688"/>
            <a:ext cx="5988417" cy="3766566"/>
          </a:xfrm>
        </p:spPr>
      </p:pic>
    </p:spTree>
    <p:extLst>
      <p:ext uri="{BB962C8B-B14F-4D97-AF65-F5344CB8AC3E}">
        <p14:creationId xmlns:p14="http://schemas.microsoft.com/office/powerpoint/2010/main" val="40869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Medicare?</a:t>
            </a:r>
          </a:p>
        </p:txBody>
      </p:sp>
      <p:pic>
        <p:nvPicPr>
          <p:cNvPr id="7" name="Content Placeholder 4" descr="Text&#10;&#10;Description automatically generated">
            <a:extLst>
              <a:ext uri="{FF2B5EF4-FFF2-40B4-BE49-F238E27FC236}">
                <a16:creationId xmlns:a16="http://schemas.microsoft.com/office/drawing/2014/main" id="{573064E7-A649-4281-86D9-2B094EDBB5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3736" y="1690688"/>
            <a:ext cx="5988417" cy="3766566"/>
          </a:xfrm>
        </p:spPr>
      </p:pic>
    </p:spTree>
    <p:extLst>
      <p:ext uri="{BB962C8B-B14F-4D97-AF65-F5344CB8AC3E}">
        <p14:creationId xmlns:p14="http://schemas.microsoft.com/office/powerpoint/2010/main" val="32246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F5AC001F-C770-4917-A635-F319ED1A7667}"/>
              </a:ext>
            </a:extLst>
          </p:cNvPr>
          <p:cNvGraphicFramePr>
            <a:graphicFrameLocks noChangeAspect="1"/>
          </p:cNvGraphicFramePr>
          <p:nvPr>
            <p:extLst>
              <p:ext uri="{D42A27DB-BD31-4B8C-83A1-F6EECF244321}">
                <p14:modId xmlns:p14="http://schemas.microsoft.com/office/powerpoint/2010/main" val="825802202"/>
              </p:ext>
            </p:extLst>
          </p:nvPr>
        </p:nvGraphicFramePr>
        <p:xfrm>
          <a:off x="2306973" y="75500"/>
          <a:ext cx="7382311" cy="5704513"/>
        </p:xfrm>
        <a:graphic>
          <a:graphicData uri="http://schemas.openxmlformats.org/presentationml/2006/ole">
            <mc:AlternateContent xmlns:mc="http://schemas.openxmlformats.org/markup-compatibility/2006">
              <mc:Choice xmlns:v="urn:schemas-microsoft-com:vml" Requires="v">
                <p:oleObj name="Acrobat Document" r:id="rId3" imgW="7543540" imgH="5829184" progId="AcroExch.Document.DC">
                  <p:embed/>
                </p:oleObj>
              </mc:Choice>
              <mc:Fallback>
                <p:oleObj name="Acrobat Document" r:id="rId3" imgW="7543540" imgH="5829184" progId="AcroExch.Document.DC">
                  <p:embed/>
                  <p:pic>
                    <p:nvPicPr>
                      <p:cNvPr id="0" name=""/>
                      <p:cNvPicPr/>
                      <p:nvPr/>
                    </p:nvPicPr>
                    <p:blipFill>
                      <a:blip r:embed="rId4"/>
                      <a:stretch>
                        <a:fillRect/>
                      </a:stretch>
                    </p:blipFill>
                    <p:spPr>
                      <a:xfrm>
                        <a:off x="2306973" y="75500"/>
                        <a:ext cx="7382311" cy="5704513"/>
                      </a:xfrm>
                      <a:prstGeom prst="rect">
                        <a:avLst/>
                      </a:prstGeom>
                    </p:spPr>
                  </p:pic>
                </p:oleObj>
              </mc:Fallback>
            </mc:AlternateContent>
          </a:graphicData>
        </a:graphic>
      </p:graphicFrame>
    </p:spTree>
    <p:extLst>
      <p:ext uri="{BB962C8B-B14F-4D97-AF65-F5344CB8AC3E}">
        <p14:creationId xmlns:p14="http://schemas.microsoft.com/office/powerpoint/2010/main" val="31400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C06C892-5355-4134-A38F-BAC12B486DCB}"/>
              </a:ext>
            </a:extLst>
          </p:cNvPr>
          <p:cNvGraphicFramePr>
            <a:graphicFrameLocks noChangeAspect="1"/>
          </p:cNvGraphicFramePr>
          <p:nvPr>
            <p:extLst>
              <p:ext uri="{D42A27DB-BD31-4B8C-83A1-F6EECF244321}">
                <p14:modId xmlns:p14="http://schemas.microsoft.com/office/powerpoint/2010/main" val="1200469573"/>
              </p:ext>
            </p:extLst>
          </p:nvPr>
        </p:nvGraphicFramePr>
        <p:xfrm>
          <a:off x="2409826" y="66553"/>
          <a:ext cx="7392669" cy="5712600"/>
        </p:xfrm>
        <a:graphic>
          <a:graphicData uri="http://schemas.openxmlformats.org/presentationml/2006/ole">
            <mc:AlternateContent xmlns:mc="http://schemas.openxmlformats.org/markup-compatibility/2006">
              <mc:Choice xmlns:v="urn:schemas-microsoft-com:vml" Requires="v">
                <p:oleObj name="Acrobat Document" r:id="rId3" imgW="7543540" imgH="5829184" progId="AcroExch.Document.DC">
                  <p:embed/>
                </p:oleObj>
              </mc:Choice>
              <mc:Fallback>
                <p:oleObj name="Acrobat Document" r:id="rId3" imgW="7543540" imgH="5829184" progId="AcroExch.Document.DC">
                  <p:embed/>
                  <p:pic>
                    <p:nvPicPr>
                      <p:cNvPr id="0" name=""/>
                      <p:cNvPicPr/>
                      <p:nvPr/>
                    </p:nvPicPr>
                    <p:blipFill>
                      <a:blip r:embed="rId4"/>
                      <a:stretch>
                        <a:fillRect/>
                      </a:stretch>
                    </p:blipFill>
                    <p:spPr>
                      <a:xfrm>
                        <a:off x="2409826" y="66553"/>
                        <a:ext cx="7392669" cy="5712600"/>
                      </a:xfrm>
                      <a:prstGeom prst="rect">
                        <a:avLst/>
                      </a:prstGeom>
                    </p:spPr>
                  </p:pic>
                </p:oleObj>
              </mc:Fallback>
            </mc:AlternateContent>
          </a:graphicData>
        </a:graphic>
      </p:graphicFrame>
    </p:spTree>
    <p:extLst>
      <p:ext uri="{BB962C8B-B14F-4D97-AF65-F5344CB8AC3E}">
        <p14:creationId xmlns:p14="http://schemas.microsoft.com/office/powerpoint/2010/main" val="282254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Supplement (Medigap Plans)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576388"/>
            <a:ext cx="10515600" cy="4351338"/>
          </a:xfrm>
        </p:spPr>
        <p:txBody>
          <a:bodyPr>
            <a:normAutofit fontScale="92500" lnSpcReduction="10000"/>
          </a:bodyPr>
          <a:lstStyle/>
          <a:p>
            <a:pPr>
              <a:lnSpc>
                <a:spcPct val="100000"/>
              </a:lnSpc>
            </a:pPr>
            <a:r>
              <a:rPr lang="en-US" dirty="0"/>
              <a:t>Nationally standardized insurance plans designed to fill in the “gaps” in Original Medicare coverage (deductibles, copayments, coinsurance, etc.)</a:t>
            </a:r>
          </a:p>
          <a:p>
            <a:pPr>
              <a:lnSpc>
                <a:spcPct val="100000"/>
              </a:lnSpc>
            </a:pPr>
            <a:r>
              <a:rPr lang="en-US" dirty="0"/>
              <a:t>Plans are designated by letters (A, B, C, D, F, G, K, L, M, N).</a:t>
            </a:r>
          </a:p>
          <a:p>
            <a:pPr lvl="1">
              <a:lnSpc>
                <a:spcPct val="100000"/>
              </a:lnSpc>
            </a:pPr>
            <a:r>
              <a:rPr lang="en-US" dirty="0"/>
              <a:t>Plans C, F, and F-Prime are only available to individuals who were eligible for Medicare prior to January 1, 2020.</a:t>
            </a:r>
          </a:p>
          <a:p>
            <a:pPr>
              <a:lnSpc>
                <a:spcPct val="100000"/>
              </a:lnSpc>
            </a:pPr>
            <a:r>
              <a:rPr lang="en-US" dirty="0"/>
              <a:t>All plans cover a basic group of benefits, with plans each covering a different group of benefits</a:t>
            </a:r>
          </a:p>
          <a:p>
            <a:pPr>
              <a:lnSpc>
                <a:spcPct val="100000"/>
              </a:lnSpc>
            </a:pPr>
            <a:r>
              <a:rPr lang="en-US" dirty="0"/>
              <a:t>Coverage is the same from company to company, but premiums do vary</a:t>
            </a:r>
          </a:p>
          <a:p>
            <a:pPr>
              <a:lnSpc>
                <a:spcPct val="100000"/>
              </a:lnSpc>
            </a:pPr>
            <a:r>
              <a:rPr lang="en-US" dirty="0"/>
              <a:t>This presentation does not address how Medicare works with other insurance coverage, such as EGHP, COBRA, TriCare or VA benefits.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387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9F7FD-BE8D-46F0-B4FE-02A13644E5CD}"/>
              </a:ext>
            </a:extLst>
          </p:cNvPr>
          <p:cNvPicPr>
            <a:picLocks noChangeAspect="1"/>
          </p:cNvPicPr>
          <p:nvPr/>
        </p:nvPicPr>
        <p:blipFill>
          <a:blip r:embed="rId3"/>
          <a:stretch>
            <a:fillRect/>
          </a:stretch>
        </p:blipFill>
        <p:spPr>
          <a:xfrm>
            <a:off x="1916182" y="68576"/>
            <a:ext cx="7780268" cy="5750171"/>
          </a:xfrm>
          <a:prstGeom prst="rect">
            <a:avLst/>
          </a:prstGeom>
        </p:spPr>
      </p:pic>
    </p:spTree>
    <p:extLst>
      <p:ext uri="{BB962C8B-B14F-4D97-AF65-F5344CB8AC3E}">
        <p14:creationId xmlns:p14="http://schemas.microsoft.com/office/powerpoint/2010/main" val="3514007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Prescription Drug Coverage – Part D</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a:bodyPr>
          <a:lstStyle/>
          <a:p>
            <a:pPr>
              <a:lnSpc>
                <a:spcPct val="100000"/>
              </a:lnSpc>
            </a:pPr>
            <a:r>
              <a:rPr lang="en-US" dirty="0"/>
              <a:t>Anyone covered by Medicare Part A and/or Part B is eligible to purchase a Part D plan.</a:t>
            </a:r>
          </a:p>
          <a:p>
            <a:pPr>
              <a:lnSpc>
                <a:spcPct val="100000"/>
              </a:lnSpc>
            </a:pPr>
            <a:r>
              <a:rPr lang="en-US" dirty="0"/>
              <a:t>Plans are sold by private insurance companies, that are contracted with CMS, and require payment of monthly premiums.</a:t>
            </a:r>
          </a:p>
          <a:p>
            <a:pPr>
              <a:lnSpc>
                <a:spcPct val="100000"/>
              </a:lnSpc>
            </a:pPr>
            <a:r>
              <a:rPr lang="en-US" dirty="0"/>
              <a:t>Each plan covers a group of prescription medications (formulary).</a:t>
            </a:r>
          </a:p>
          <a:p>
            <a:pPr lvl="1">
              <a:lnSpc>
                <a:spcPct val="100000"/>
              </a:lnSpc>
            </a:pPr>
            <a:r>
              <a:rPr lang="en-US" dirty="0"/>
              <a:t>Annual deductible may need to be satisfied</a:t>
            </a:r>
          </a:p>
          <a:p>
            <a:pPr lvl="1">
              <a:lnSpc>
                <a:spcPct val="100000"/>
              </a:lnSpc>
            </a:pPr>
            <a:r>
              <a:rPr lang="en-US" dirty="0"/>
              <a:t>Copayments apply to prescription medications</a:t>
            </a:r>
          </a:p>
          <a:p>
            <a:pPr>
              <a:lnSpc>
                <a:spcPct val="100000"/>
              </a:lnSpc>
            </a:pPr>
            <a:r>
              <a:rPr lang="en-US" dirty="0"/>
              <a:t>Plans and formularies may change annually.</a:t>
            </a:r>
          </a:p>
          <a:p>
            <a:pPr lvl="1">
              <a:lnSpc>
                <a:spcPct val="100000"/>
              </a:lnSpc>
            </a:pPr>
            <a:r>
              <a:rPr lang="en-US" dirty="0"/>
              <a:t>Compare your Medicare Part D plan each year during the Medicare OEP</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823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Can I Enroll into a Part D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a:bodyPr>
          <a:lstStyle/>
          <a:p>
            <a:pPr>
              <a:lnSpc>
                <a:spcPct val="100000"/>
              </a:lnSpc>
            </a:pPr>
            <a:r>
              <a:rPr lang="en-US" dirty="0"/>
              <a:t>During your seven-month Initial Enrollment Period (IEP)</a:t>
            </a:r>
          </a:p>
          <a:p>
            <a:pPr>
              <a:lnSpc>
                <a:spcPct val="100000"/>
              </a:lnSpc>
            </a:pPr>
            <a:r>
              <a:rPr lang="en-US" dirty="0"/>
              <a:t>During the annual Medicare Open Enrollment Period (OEP)</a:t>
            </a:r>
          </a:p>
          <a:p>
            <a:pPr lvl="1">
              <a:lnSpc>
                <a:spcPct val="100000"/>
              </a:lnSpc>
            </a:pPr>
            <a:r>
              <a:rPr lang="en-US" dirty="0"/>
              <a:t>October 15</a:t>
            </a:r>
            <a:r>
              <a:rPr lang="en-US" baseline="30000" dirty="0"/>
              <a:t>th</a:t>
            </a:r>
            <a:r>
              <a:rPr lang="en-US" dirty="0"/>
              <a:t> – December 7</a:t>
            </a:r>
            <a:r>
              <a:rPr lang="en-US" baseline="30000" dirty="0"/>
              <a:t>th</a:t>
            </a:r>
            <a:r>
              <a:rPr lang="en-US" dirty="0"/>
              <a:t> each year</a:t>
            </a:r>
          </a:p>
          <a:p>
            <a:pPr lvl="1">
              <a:lnSpc>
                <a:spcPct val="100000"/>
              </a:lnSpc>
            </a:pPr>
            <a:r>
              <a:rPr lang="en-US" dirty="0"/>
              <a:t>Coverage begins on January 1st</a:t>
            </a:r>
          </a:p>
          <a:p>
            <a:pPr>
              <a:lnSpc>
                <a:spcPct val="100000"/>
              </a:lnSpc>
            </a:pPr>
            <a:r>
              <a:rPr lang="en-US" dirty="0"/>
              <a:t>May be able to join at other times</a:t>
            </a:r>
          </a:p>
          <a:p>
            <a:pPr lvl="1">
              <a:lnSpc>
                <a:spcPct val="100000"/>
              </a:lnSpc>
            </a:pPr>
            <a:r>
              <a:rPr lang="en-US" dirty="0"/>
              <a:t>Annual Medicare Advantage Open Enrollment Period (MAOEP)</a:t>
            </a:r>
          </a:p>
          <a:p>
            <a:pPr lvl="2">
              <a:lnSpc>
                <a:spcPct val="100000"/>
              </a:lnSpc>
            </a:pPr>
            <a:r>
              <a:rPr lang="en-US" dirty="0"/>
              <a:t>January 1</a:t>
            </a:r>
            <a:r>
              <a:rPr lang="en-US" baseline="30000" dirty="0"/>
              <a:t>st</a:t>
            </a:r>
            <a:r>
              <a:rPr lang="en-US" dirty="0"/>
              <a:t> – March 31</a:t>
            </a:r>
            <a:r>
              <a:rPr lang="en-US" baseline="30000" dirty="0"/>
              <a:t>st</a:t>
            </a:r>
            <a:r>
              <a:rPr lang="en-US" dirty="0"/>
              <a:t> each year</a:t>
            </a:r>
          </a:p>
          <a:p>
            <a:pPr lvl="1">
              <a:lnSpc>
                <a:spcPct val="100000"/>
              </a:lnSpc>
            </a:pPr>
            <a:r>
              <a:rPr lang="en-US" dirty="0"/>
              <a:t>Special Enrollment Period (SEP)</a:t>
            </a:r>
          </a:p>
          <a:p>
            <a:pPr lvl="2">
              <a:lnSpc>
                <a:spcPct val="100000"/>
              </a:lnSpc>
            </a:pPr>
            <a:r>
              <a:rPr lang="en-US" dirty="0"/>
              <a:t>You must qualify for an SEP (i.e. qualifying for Extra Help)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16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Part D – Extra Help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92500" lnSpcReduction="20000"/>
          </a:bodyPr>
          <a:lstStyle/>
          <a:p>
            <a:pPr>
              <a:lnSpc>
                <a:spcPct val="100000"/>
              </a:lnSpc>
            </a:pPr>
            <a:r>
              <a:rPr lang="en-US" dirty="0"/>
              <a:t>Financial assistance is available for people with limited income and resources/assets.</a:t>
            </a:r>
          </a:p>
          <a:p>
            <a:pPr>
              <a:lnSpc>
                <a:spcPct val="100000"/>
              </a:lnSpc>
            </a:pPr>
            <a:r>
              <a:rPr lang="en-US" dirty="0"/>
              <a:t>Eligibility is determined by the Social Security Administration.</a:t>
            </a:r>
          </a:p>
          <a:p>
            <a:pPr>
              <a:lnSpc>
                <a:spcPct val="100000"/>
              </a:lnSpc>
            </a:pPr>
            <a:r>
              <a:rPr lang="en-US" dirty="0"/>
              <a:t>Can reduce or eliminate monthly premiums, reduce prescription drug copayments, and provide a quarterly SEP to make a change to another plan.</a:t>
            </a:r>
          </a:p>
          <a:p>
            <a:pPr>
              <a:lnSpc>
                <a:spcPct val="100000"/>
              </a:lnSpc>
            </a:pPr>
            <a:r>
              <a:rPr lang="en-US" dirty="0"/>
              <a:t>Quarterly changes are available only during the first three quarters of the calendar year. </a:t>
            </a:r>
          </a:p>
          <a:p>
            <a:pPr lvl="1">
              <a:lnSpc>
                <a:spcPct val="100000"/>
              </a:lnSpc>
            </a:pPr>
            <a:r>
              <a:rPr lang="en-US" dirty="0"/>
              <a:t>January 1</a:t>
            </a:r>
            <a:r>
              <a:rPr lang="en-US" baseline="30000" dirty="0"/>
              <a:t>st</a:t>
            </a:r>
            <a:r>
              <a:rPr lang="en-US" dirty="0"/>
              <a:t> – March 31</a:t>
            </a:r>
            <a:r>
              <a:rPr lang="en-US" baseline="30000" dirty="0"/>
              <a:t>st</a:t>
            </a:r>
            <a:endParaRPr lang="en-US" dirty="0"/>
          </a:p>
          <a:p>
            <a:pPr lvl="1">
              <a:lnSpc>
                <a:spcPct val="100000"/>
              </a:lnSpc>
            </a:pPr>
            <a:r>
              <a:rPr lang="en-US" dirty="0"/>
              <a:t>April 1</a:t>
            </a:r>
            <a:r>
              <a:rPr lang="en-US" baseline="30000" dirty="0"/>
              <a:t>st</a:t>
            </a:r>
            <a:r>
              <a:rPr lang="en-US" dirty="0"/>
              <a:t> – June 30</a:t>
            </a:r>
            <a:r>
              <a:rPr lang="en-US" baseline="30000" dirty="0"/>
              <a:t>th</a:t>
            </a:r>
            <a:endParaRPr lang="en-US" dirty="0"/>
          </a:p>
          <a:p>
            <a:pPr lvl="1">
              <a:lnSpc>
                <a:spcPct val="100000"/>
              </a:lnSpc>
            </a:pPr>
            <a:r>
              <a:rPr lang="en-US" dirty="0"/>
              <a:t>July 1</a:t>
            </a:r>
            <a:r>
              <a:rPr lang="en-US" baseline="30000" dirty="0"/>
              <a:t>st</a:t>
            </a:r>
            <a:r>
              <a:rPr lang="en-US" dirty="0"/>
              <a:t> – September 30</a:t>
            </a:r>
            <a:r>
              <a:rPr lang="en-US" baseline="30000" dirty="0"/>
              <a:t>th</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439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136525"/>
            <a:ext cx="11722812" cy="1325563"/>
          </a:xfrm>
        </p:spPr>
        <p:txBody>
          <a:bodyPr>
            <a:normAutofit/>
          </a:bodyPr>
          <a:lstStyle/>
          <a:p>
            <a:pPr algn="ctr"/>
            <a:r>
              <a:rPr lang="en-US" b="1" dirty="0">
                <a:latin typeface="+mn-lt"/>
              </a:rPr>
              <a:t>Your Medicare Coverage Choices</a:t>
            </a:r>
          </a:p>
        </p:txBody>
      </p:sp>
      <p:pic>
        <p:nvPicPr>
          <p:cNvPr id="7" name="Content Placeholder 5">
            <a:extLst>
              <a:ext uri="{FF2B5EF4-FFF2-40B4-BE49-F238E27FC236}">
                <a16:creationId xmlns:a16="http://schemas.microsoft.com/office/drawing/2014/main" id="{87BD8496-F1B8-4AF1-A048-2FAE15F55628}"/>
              </a:ext>
            </a:extLst>
          </p:cNvPr>
          <p:cNvPicPr>
            <a:picLocks noGrp="1" noChangeAspect="1"/>
          </p:cNvPicPr>
          <p:nvPr>
            <p:ph idx="1"/>
          </p:nvPr>
        </p:nvPicPr>
        <p:blipFill>
          <a:blip r:embed="rId3"/>
          <a:stretch>
            <a:fillRect/>
          </a:stretch>
        </p:blipFill>
        <p:spPr>
          <a:xfrm>
            <a:off x="2822103" y="1240737"/>
            <a:ext cx="6826722" cy="4536700"/>
          </a:xfrm>
          <a:prstGeom prst="rect">
            <a:avLst/>
          </a:prstGeom>
          <a:noFill/>
          <a:ln w="9525">
            <a:solidFill>
              <a:schemeClr val="tx1"/>
            </a:solidFill>
          </a:ln>
        </p:spPr>
      </p:pic>
      <p:sp>
        <p:nvSpPr>
          <p:cNvPr id="4" name="Arrow: Down 3">
            <a:extLst>
              <a:ext uri="{FF2B5EF4-FFF2-40B4-BE49-F238E27FC236}">
                <a16:creationId xmlns:a16="http://schemas.microsoft.com/office/drawing/2014/main" id="{3FCD78D3-E348-422B-A260-EBA8DB0F602B}"/>
              </a:ext>
            </a:extLst>
          </p:cNvPr>
          <p:cNvSpPr/>
          <p:nvPr/>
        </p:nvSpPr>
        <p:spPr>
          <a:xfrm>
            <a:off x="7765815" y="1080563"/>
            <a:ext cx="484632" cy="659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98992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Advantage Plans (Part C)</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92500" lnSpcReduction="10000"/>
          </a:bodyPr>
          <a:lstStyle/>
          <a:p>
            <a:pPr>
              <a:lnSpc>
                <a:spcPct val="100000"/>
              </a:lnSpc>
            </a:pPr>
            <a:r>
              <a:rPr lang="en-US" dirty="0"/>
              <a:t>Health Plan options approved by Medicare</a:t>
            </a:r>
          </a:p>
          <a:p>
            <a:pPr lvl="1">
              <a:lnSpc>
                <a:spcPct val="100000"/>
              </a:lnSpc>
            </a:pPr>
            <a:r>
              <a:rPr lang="en-US" dirty="0"/>
              <a:t>Another way to et your Medicare coverage</a:t>
            </a:r>
          </a:p>
          <a:p>
            <a:pPr lvl="1">
              <a:lnSpc>
                <a:spcPct val="100000"/>
              </a:lnSpc>
            </a:pPr>
            <a:r>
              <a:rPr lang="en-US" dirty="0"/>
              <a:t>Still part of the Medicare Program</a:t>
            </a:r>
          </a:p>
          <a:p>
            <a:pPr lvl="1">
              <a:lnSpc>
                <a:spcPct val="100000"/>
              </a:lnSpc>
            </a:pPr>
            <a:r>
              <a:rPr lang="en-US" dirty="0"/>
              <a:t>Offered by private companies who are contracted with CMS</a:t>
            </a:r>
          </a:p>
          <a:p>
            <a:pPr>
              <a:lnSpc>
                <a:spcPct val="100000"/>
              </a:lnSpc>
            </a:pPr>
            <a:r>
              <a:rPr lang="en-US" dirty="0"/>
              <a:t>Medicare pays the plan an amount for each member’s care</a:t>
            </a:r>
          </a:p>
          <a:p>
            <a:pPr>
              <a:lnSpc>
                <a:spcPct val="100000"/>
              </a:lnSpc>
            </a:pPr>
            <a:r>
              <a:rPr lang="en-US" dirty="0"/>
              <a:t>May have to use network healthcare providers (doctors, hospitals etc.) – ALWAYS check with your healthcare providers</a:t>
            </a:r>
          </a:p>
          <a:p>
            <a:pPr>
              <a:lnSpc>
                <a:spcPct val="100000"/>
              </a:lnSpc>
            </a:pPr>
            <a:r>
              <a:rPr lang="en-US" dirty="0"/>
              <a:t>Types of plans available vary from county to county</a:t>
            </a:r>
          </a:p>
          <a:p>
            <a:pPr>
              <a:lnSpc>
                <a:spcPct val="100000"/>
              </a:lnSpc>
            </a:pPr>
            <a:r>
              <a:rPr lang="en-US" dirty="0"/>
              <a:t>There is an additional opportunity to change Medicare Advantage Plans</a:t>
            </a:r>
          </a:p>
          <a:p>
            <a:pPr lvl="1">
              <a:lnSpc>
                <a:spcPct val="100000"/>
              </a:lnSpc>
            </a:pPr>
            <a:r>
              <a:rPr lang="en-US" dirty="0"/>
              <a:t>January 1</a:t>
            </a:r>
            <a:r>
              <a:rPr lang="en-US" baseline="30000" dirty="0"/>
              <a:t>st</a:t>
            </a:r>
            <a:r>
              <a:rPr lang="en-US" dirty="0"/>
              <a:t> – March 31</a:t>
            </a:r>
            <a:r>
              <a:rPr lang="en-US" baseline="30000" dirty="0"/>
              <a:t>st</a:t>
            </a:r>
            <a:r>
              <a:rPr lang="en-US" dirty="0"/>
              <a:t> (MAOEP)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7216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and How Can You Enroll into a Medicare Advantage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850079"/>
            <a:ext cx="10515600" cy="4351338"/>
          </a:xfrm>
        </p:spPr>
        <p:txBody>
          <a:bodyPr>
            <a:normAutofit/>
          </a:bodyPr>
          <a:lstStyle/>
          <a:p>
            <a:pPr>
              <a:lnSpc>
                <a:spcPct val="100000"/>
              </a:lnSpc>
            </a:pPr>
            <a:r>
              <a:rPr lang="en-US" dirty="0"/>
              <a:t>During your Initial Enrollment Period;</a:t>
            </a:r>
          </a:p>
          <a:p>
            <a:pPr>
              <a:lnSpc>
                <a:spcPct val="100000"/>
              </a:lnSpc>
            </a:pPr>
            <a:r>
              <a:rPr lang="en-US" dirty="0"/>
              <a:t>During the annual Medicare Open Enrollment Period (October 15</a:t>
            </a:r>
            <a:r>
              <a:rPr lang="en-US" baseline="30000" dirty="0"/>
              <a:t>th</a:t>
            </a:r>
            <a:r>
              <a:rPr lang="en-US" dirty="0"/>
              <a:t>  – December 7</a:t>
            </a:r>
            <a:r>
              <a:rPr lang="en-US" baseline="30000" dirty="0"/>
              <a:t>th</a:t>
            </a:r>
            <a:r>
              <a:rPr lang="en-US" dirty="0"/>
              <a:t> each year) ;</a:t>
            </a:r>
          </a:p>
          <a:p>
            <a:pPr>
              <a:lnSpc>
                <a:spcPct val="100000"/>
              </a:lnSpc>
            </a:pPr>
            <a:r>
              <a:rPr lang="en-US" dirty="0"/>
              <a:t>During the Medicare Advantage Open Enrollment Period (January 1</a:t>
            </a:r>
            <a:r>
              <a:rPr lang="en-US" baseline="30000" dirty="0"/>
              <a:t>st</a:t>
            </a:r>
            <a:r>
              <a:rPr lang="en-US" dirty="0"/>
              <a:t> - March 31</a:t>
            </a:r>
            <a:r>
              <a:rPr lang="en-US" baseline="30000" dirty="0"/>
              <a:t>st</a:t>
            </a:r>
            <a:r>
              <a:rPr lang="en-US" dirty="0"/>
              <a:t> each year); and</a:t>
            </a:r>
          </a:p>
          <a:p>
            <a:pPr>
              <a:lnSpc>
                <a:spcPct val="100000"/>
              </a:lnSpc>
            </a:pPr>
            <a:r>
              <a:rPr lang="en-US" dirty="0"/>
              <a:t>Based on a Special Enrollment Period, but you must qualify.</a:t>
            </a:r>
          </a:p>
          <a:p>
            <a:pPr lvl="1">
              <a:lnSpc>
                <a:spcPct val="100000"/>
              </a:lnSpc>
            </a:pPr>
            <a:r>
              <a:rPr lang="en-US" dirty="0"/>
              <a:t>Moving to a different county or state</a:t>
            </a:r>
          </a:p>
          <a:p>
            <a:pPr lvl="1">
              <a:lnSpc>
                <a:spcPct val="100000"/>
              </a:lnSpc>
            </a:pPr>
            <a:r>
              <a:rPr lang="en-US" dirty="0"/>
              <a:t>Qualifying for Extra Help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9606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Medicare?</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p:txBody>
          <a:bodyPr>
            <a:normAutofit/>
          </a:bodyPr>
          <a:lstStyle/>
          <a:p>
            <a:pPr>
              <a:lnSpc>
                <a:spcPct val="100000"/>
              </a:lnSpc>
            </a:pPr>
            <a:r>
              <a:rPr lang="en-US" sz="3100" dirty="0"/>
              <a:t>Federally-funded individual health insurance program that provides coverage for medically-necessary procedures, services, medical supplies and equipment.</a:t>
            </a:r>
          </a:p>
        </p:txBody>
      </p:sp>
    </p:spTree>
    <p:extLst>
      <p:ext uri="{BB962C8B-B14F-4D97-AF65-F5344CB8AC3E}">
        <p14:creationId xmlns:p14="http://schemas.microsoft.com/office/powerpoint/2010/main" val="214198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184150"/>
            <a:ext cx="11722812" cy="1325563"/>
          </a:xfrm>
        </p:spPr>
        <p:txBody>
          <a:bodyPr>
            <a:normAutofit/>
          </a:bodyPr>
          <a:lstStyle/>
          <a:p>
            <a:pPr algn="ctr"/>
            <a:r>
              <a:rPr lang="en-US" b="1" dirty="0">
                <a:latin typeface="+mn-lt"/>
              </a:rPr>
              <a:t>Original Medicare vs. Medicare Advantage Plans</a:t>
            </a:r>
          </a:p>
        </p:txBody>
      </p:sp>
      <p:pic>
        <p:nvPicPr>
          <p:cNvPr id="8" name="Content Placeholder 6">
            <a:extLst>
              <a:ext uri="{FF2B5EF4-FFF2-40B4-BE49-F238E27FC236}">
                <a16:creationId xmlns:a16="http://schemas.microsoft.com/office/drawing/2014/main" id="{5B19743B-1FBB-4B25-B7C5-20E8F835FCF7}"/>
              </a:ext>
            </a:extLst>
          </p:cNvPr>
          <p:cNvPicPr>
            <a:picLocks noGrp="1" noChangeAspect="1"/>
          </p:cNvPicPr>
          <p:nvPr>
            <p:ph idx="1"/>
          </p:nvPr>
        </p:nvPicPr>
        <p:blipFill>
          <a:blip r:embed="rId3"/>
          <a:stretch>
            <a:fillRect/>
          </a:stretch>
        </p:blipFill>
        <p:spPr>
          <a:xfrm>
            <a:off x="1877386" y="1161559"/>
            <a:ext cx="8212635" cy="4647885"/>
          </a:xfrm>
          <a:prstGeom prst="rect">
            <a:avLst/>
          </a:prstGeom>
        </p:spPr>
      </p:pic>
    </p:spTree>
    <p:extLst>
      <p:ext uri="{BB962C8B-B14F-4D97-AF65-F5344CB8AC3E}">
        <p14:creationId xmlns:p14="http://schemas.microsoft.com/office/powerpoint/2010/main" val="940469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88900"/>
            <a:ext cx="11722812" cy="1325563"/>
          </a:xfrm>
        </p:spPr>
        <p:txBody>
          <a:bodyPr>
            <a:normAutofit/>
          </a:bodyPr>
          <a:lstStyle/>
          <a:p>
            <a:pPr algn="ctr"/>
            <a:r>
              <a:rPr lang="en-US" b="1" dirty="0">
                <a:latin typeface="+mn-lt"/>
              </a:rPr>
              <a:t>Differences between Medigap Plans and Medicare Advantage Plans</a:t>
            </a:r>
          </a:p>
        </p:txBody>
      </p:sp>
      <p:pic>
        <p:nvPicPr>
          <p:cNvPr id="9" name="table">
            <a:extLst>
              <a:ext uri="{FF2B5EF4-FFF2-40B4-BE49-F238E27FC236}">
                <a16:creationId xmlns:a16="http://schemas.microsoft.com/office/drawing/2014/main" id="{99B1FBD6-ED08-4ABF-8121-5A5C2B2E6906}"/>
              </a:ext>
            </a:extLst>
          </p:cNvPr>
          <p:cNvPicPr>
            <a:picLocks noGrp="1" noChangeAspect="1"/>
          </p:cNvPicPr>
          <p:nvPr>
            <p:ph idx="1"/>
          </p:nvPr>
        </p:nvPicPr>
        <p:blipFill>
          <a:blip r:embed="rId3"/>
          <a:stretch>
            <a:fillRect/>
          </a:stretch>
        </p:blipFill>
        <p:spPr>
          <a:xfrm>
            <a:off x="1352213" y="1377950"/>
            <a:ext cx="9677737" cy="4368386"/>
          </a:xfrm>
          <a:prstGeom prst="rect">
            <a:avLst/>
          </a:prstGeom>
        </p:spPr>
      </p:pic>
    </p:spTree>
    <p:extLst>
      <p:ext uri="{BB962C8B-B14F-4D97-AF65-F5344CB8AC3E}">
        <p14:creationId xmlns:p14="http://schemas.microsoft.com/office/powerpoint/2010/main" val="424992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79400"/>
            <a:ext cx="11722812" cy="1325563"/>
          </a:xfrm>
        </p:spPr>
        <p:txBody>
          <a:bodyPr>
            <a:normAutofit/>
          </a:bodyPr>
          <a:lstStyle/>
          <a:p>
            <a:pPr algn="ctr"/>
            <a:r>
              <a:rPr lang="en-US" b="1" dirty="0">
                <a:latin typeface="+mn-lt"/>
              </a:rPr>
              <a:t>Medicare Savings Programs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pPr>
            <a:r>
              <a:rPr lang="en-US" dirty="0"/>
              <a:t>Financial assistance is available for people with limited income and resources/assets.</a:t>
            </a:r>
          </a:p>
          <a:p>
            <a:r>
              <a:rPr lang="en-US" dirty="0"/>
              <a:t>Eligibility is determined by the county Department of Social Services (DSS) agency.</a:t>
            </a:r>
          </a:p>
          <a:p>
            <a:r>
              <a:rPr lang="en-US" dirty="0"/>
              <a:t>There are three levels of assistance; QMB, SLMB, and QI-1 </a:t>
            </a:r>
          </a:p>
          <a:p>
            <a:pPr lvl="1"/>
            <a:r>
              <a:rPr lang="en-US" dirty="0"/>
              <a:t>Income determines the level of assistance</a:t>
            </a:r>
          </a:p>
          <a:p>
            <a:r>
              <a:rPr lang="en-US" dirty="0"/>
              <a:t>Asset/resource limits are the same for all three levels</a:t>
            </a:r>
          </a:p>
          <a:p>
            <a:r>
              <a:rPr lang="en-US" dirty="0"/>
              <a:t>Can reduce or eliminate monthly Part A and Part B premiums, deductibles, and coinsurance amount</a:t>
            </a:r>
          </a:p>
          <a:p>
            <a:r>
              <a:rPr lang="en-US" dirty="0"/>
              <a:t>Automatic eligibility for Extra Help</a:t>
            </a:r>
          </a:p>
          <a:p>
            <a:endParaRPr lang="en-US" dirty="0"/>
          </a:p>
          <a:p>
            <a:endParaRPr lang="en-US" dirty="0"/>
          </a:p>
          <a:p>
            <a:endParaRPr lang="en-US" dirty="0"/>
          </a:p>
        </p:txBody>
      </p:sp>
    </p:spTree>
    <p:extLst>
      <p:ext uri="{BB962C8B-B14F-4D97-AF65-F5344CB8AC3E}">
        <p14:creationId xmlns:p14="http://schemas.microsoft.com/office/powerpoint/2010/main" val="681857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Does Medicare Cover Preventive Care?</a:t>
            </a:r>
          </a:p>
        </p:txBody>
      </p:sp>
      <p:pic>
        <p:nvPicPr>
          <p:cNvPr id="6" name="Picture 4" descr="Medicare and You Handbook 2021">
            <a:extLst>
              <a:ext uri="{FF2B5EF4-FFF2-40B4-BE49-F238E27FC236}">
                <a16:creationId xmlns:a16="http://schemas.microsoft.com/office/drawing/2014/main" id="{2A3CE37C-6E8D-43D5-B96A-B84FF9EA17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9542" y="1669912"/>
            <a:ext cx="2927223" cy="3803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Your guide to Medicare preventive services.">
            <a:extLst>
              <a:ext uri="{FF2B5EF4-FFF2-40B4-BE49-F238E27FC236}">
                <a16:creationId xmlns:a16="http://schemas.microsoft.com/office/drawing/2014/main" id="{70DCCB6E-D2AC-4AF7-8B8A-80B03941F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475" y="1690688"/>
            <a:ext cx="3046980" cy="3783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06BE5D-2876-485D-B2DB-03409C0ABF75}"/>
              </a:ext>
            </a:extLst>
          </p:cNvPr>
          <p:cNvPicPr>
            <a:picLocks noChangeAspect="1"/>
          </p:cNvPicPr>
          <p:nvPr/>
        </p:nvPicPr>
        <p:blipFill>
          <a:blip r:embed="rId5"/>
          <a:stretch>
            <a:fillRect/>
          </a:stretch>
        </p:blipFill>
        <p:spPr>
          <a:xfrm>
            <a:off x="5540993" y="2662453"/>
            <a:ext cx="1086539" cy="986463"/>
          </a:xfrm>
          <a:prstGeom prst="rect">
            <a:avLst/>
          </a:prstGeom>
        </p:spPr>
      </p:pic>
    </p:spTree>
    <p:extLst>
      <p:ext uri="{BB962C8B-B14F-4D97-AF65-F5344CB8AC3E}">
        <p14:creationId xmlns:p14="http://schemas.microsoft.com/office/powerpoint/2010/main" val="1122447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12725"/>
            <a:ext cx="7601270"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920262" y="1600645"/>
            <a:ext cx="10515600" cy="4351338"/>
          </a:xfrm>
        </p:spPr>
        <p:txBody>
          <a:bodyPr>
            <a:normAutofit/>
          </a:bodyPr>
          <a:lstStyle/>
          <a:p>
            <a:pPr marL="0" indent="0" eaLnBrk="1" hangingPunct="1">
              <a:buNone/>
              <a:defRPr/>
            </a:pPr>
            <a:r>
              <a:rPr lang="en-US" altLang="en-US" sz="2800" dirty="0">
                <a:latin typeface="Calibri" panose="020F0502020204030204" pitchFamily="34" charset="0"/>
                <a:cs typeface="Calibri" panose="020F0502020204030204" pitchFamily="34" charset="0"/>
              </a:rPr>
              <a:t>The goal of the NCSMP program is to empower all Medicare beneficiaries to prevent health care fraud, waste and abuse through education and outreach.  NCSMP Counselors are comprised of retired professionals, senior citizens and partnering human service agencies staff.  Their mission is to provide education about Medicare error(s), fraud, waste and abuse.</a:t>
            </a:r>
          </a:p>
          <a:p>
            <a:pPr marL="0" indent="0" eaLnBrk="1" hangingPunct="1">
              <a:buNone/>
              <a:defRPr/>
            </a:pPr>
            <a:endParaRPr lang="en-US" altLang="en-US" sz="2000" dirty="0">
              <a:latin typeface="Calibri" panose="020F0502020204030204" pitchFamily="34" charset="0"/>
              <a:cs typeface="Calibri" panose="020F0502020204030204" pitchFamily="34" charset="0"/>
            </a:endParaRPr>
          </a:p>
          <a:p>
            <a:pPr marL="0" indent="0" eaLnBrk="1" hangingPunct="1">
              <a:buNone/>
              <a:defRPr/>
            </a:pPr>
            <a:r>
              <a:rPr lang="en-US" altLang="en-US" sz="2800" dirty="0">
                <a:latin typeface="Calibri" panose="020F0502020204030204" pitchFamily="34" charset="0"/>
                <a:cs typeface="Calibri" panose="020F0502020204030204" pitchFamily="34" charset="0"/>
              </a:rPr>
              <a:t>All SHIIP Counselors are cross trained to be NCSMP Counselors.  Their goal is to educate beneficiaries within their communities to </a:t>
            </a:r>
            <a:r>
              <a:rPr lang="en-US" altLang="en-US" sz="3200" dirty="0">
                <a:solidFill>
                  <a:srgbClr val="0F647B"/>
                </a:solidFill>
                <a:latin typeface="Calibri" panose="020F0502020204030204" pitchFamily="34" charset="0"/>
                <a:cs typeface="Calibri" panose="020F0502020204030204" pitchFamily="34" charset="0"/>
              </a:rPr>
              <a:t>protect</a:t>
            </a:r>
            <a:r>
              <a:rPr lang="en-US" altLang="en-US" sz="2800" dirty="0">
                <a:latin typeface="Calibri" panose="020F0502020204030204" pitchFamily="34" charset="0"/>
                <a:cs typeface="Calibri" panose="020F0502020204030204" pitchFamily="34" charset="0"/>
              </a:rPr>
              <a:t>, </a:t>
            </a:r>
            <a:r>
              <a:rPr lang="en-US" altLang="en-US" sz="3200" dirty="0">
                <a:solidFill>
                  <a:srgbClr val="0F647B"/>
                </a:solidFill>
                <a:latin typeface="Calibri" panose="020F0502020204030204" pitchFamily="34" charset="0"/>
                <a:cs typeface="Calibri" panose="020F0502020204030204" pitchFamily="34" charset="0"/>
              </a:rPr>
              <a:t>detect</a:t>
            </a:r>
            <a:r>
              <a:rPr lang="en-US" altLang="en-US" sz="2800" dirty="0">
                <a:latin typeface="Calibri" panose="020F0502020204030204" pitchFamily="34" charset="0"/>
                <a:cs typeface="Calibri" panose="020F0502020204030204" pitchFamily="34" charset="0"/>
              </a:rPr>
              <a:t> and </a:t>
            </a:r>
            <a:r>
              <a:rPr lang="en-US" altLang="en-US" sz="3200" dirty="0">
                <a:solidFill>
                  <a:srgbClr val="0F647B"/>
                </a:solidFill>
                <a:latin typeface="Calibri" panose="020F0502020204030204" pitchFamily="34" charset="0"/>
                <a:cs typeface="Calibri" panose="020F0502020204030204" pitchFamily="34" charset="0"/>
              </a:rPr>
              <a:t>report</a:t>
            </a:r>
            <a:r>
              <a:rPr lang="en-US" altLang="en-US" sz="2800" dirty="0">
                <a:latin typeface="Calibri" panose="020F0502020204030204" pitchFamily="34" charset="0"/>
                <a:cs typeface="Calibri" panose="020F0502020204030204" pitchFamily="34" charset="0"/>
              </a:rPr>
              <a:t> Medicare fraud, waste and abuse.</a:t>
            </a:r>
          </a:p>
          <a:p>
            <a:endParaRPr lang="en-US" dirty="0"/>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93FE17C1-C2B5-44D4-A282-A2F88E35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077" y="287904"/>
            <a:ext cx="2242916" cy="1325563"/>
          </a:xfrm>
          <a:prstGeom prst="rect">
            <a:avLst/>
          </a:prstGeom>
        </p:spPr>
      </p:pic>
    </p:spTree>
    <p:extLst>
      <p:ext uri="{BB962C8B-B14F-4D97-AF65-F5344CB8AC3E}">
        <p14:creationId xmlns:p14="http://schemas.microsoft.com/office/powerpoint/2010/main" val="78023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7884415"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917191"/>
            <a:ext cx="10515600" cy="4351338"/>
          </a:xfrm>
        </p:spPr>
        <p:txBody>
          <a:bodyPr>
            <a:normAutofit/>
          </a:bodyPr>
          <a:lstStyle/>
          <a:p>
            <a:pPr marL="0" indent="0" algn="ctr">
              <a:lnSpc>
                <a:spcPct val="100000"/>
              </a:lnSpc>
              <a:spcBef>
                <a:spcPts val="0"/>
              </a:spcBef>
              <a:buNone/>
            </a:pPr>
            <a:r>
              <a:rPr lang="en-US" altLang="en-US" sz="3400" b="1" dirty="0">
                <a:solidFill>
                  <a:srgbClr val="0F647B"/>
                </a:solidFill>
                <a:latin typeface="Calibri" panose="020F0502020204030204" pitchFamily="34" charset="0"/>
                <a:cs typeface="Calibri" panose="020F0502020204030204" pitchFamily="34" charset="0"/>
              </a:rPr>
              <a:t>$68 billion is lost each year to Medicare fraud nationally</a:t>
            </a:r>
          </a:p>
          <a:p>
            <a:pPr marL="0" indent="0" algn="ctr">
              <a:lnSpc>
                <a:spcPct val="100000"/>
              </a:lnSpc>
              <a:spcBef>
                <a:spcPts val="0"/>
              </a:spcBef>
              <a:buNone/>
            </a:pPr>
            <a:endParaRPr lang="en-US" altLang="en-US" sz="2000" b="1" dirty="0">
              <a:solidFill>
                <a:srgbClr val="0F647B"/>
              </a:solidFill>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b="1" dirty="0">
                <a:solidFill>
                  <a:srgbClr val="0F647B"/>
                </a:solidFill>
                <a:latin typeface="Calibri" panose="020F0502020204030204" pitchFamily="34" charset="0"/>
                <a:cs typeface="Calibri" panose="020F0502020204030204" pitchFamily="34" charset="0"/>
              </a:rPr>
              <a:t> </a:t>
            </a:r>
            <a:r>
              <a:rPr lang="en-US" sz="3400" b="1" dirty="0">
                <a:solidFill>
                  <a:srgbClr val="0F647B"/>
                </a:solidFill>
                <a:latin typeface="Calibri" panose="020F0502020204030204" pitchFamily="34" charset="0"/>
                <a:cs typeface="Calibri" panose="020F0502020204030204" pitchFamily="34" charset="0"/>
              </a:rPr>
              <a:t>Protect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yourself against Medicare fraud</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Detect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potential Medicare fraud, errors and abuse</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Report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suspected Medicare fraud, errors and abuse </a:t>
            </a:r>
          </a:p>
          <a:p>
            <a:pPr marL="0" indent="0" algn="ctr">
              <a:lnSpc>
                <a:spcPct val="100000"/>
              </a:lnSpc>
              <a:spcBef>
                <a:spcPts val="0"/>
              </a:spcBef>
              <a:buNone/>
            </a:pPr>
            <a:r>
              <a:rPr lang="en-US" sz="2800" b="1" dirty="0">
                <a:latin typeface="Calibri" panose="020F0502020204030204" pitchFamily="34" charset="0"/>
                <a:cs typeface="Calibri" panose="020F0502020204030204" pitchFamily="34" charset="0"/>
              </a:rPr>
              <a:t>to NCSMP at 855-408-1212</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47A7AE21-DBCD-418F-A2A1-255FDFF2E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077" y="287904"/>
            <a:ext cx="2242916" cy="1325563"/>
          </a:xfrm>
          <a:prstGeom prst="rect">
            <a:avLst/>
          </a:prstGeom>
        </p:spPr>
      </p:pic>
    </p:spTree>
    <p:extLst>
      <p:ext uri="{BB962C8B-B14F-4D97-AF65-F5344CB8AC3E}">
        <p14:creationId xmlns:p14="http://schemas.microsoft.com/office/powerpoint/2010/main" val="301815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07975"/>
            <a:ext cx="11722812" cy="1325563"/>
          </a:xfrm>
        </p:spPr>
        <p:txBody>
          <a:bodyPr>
            <a:normAutofit/>
          </a:bodyPr>
          <a:lstStyle/>
          <a:p>
            <a:pPr algn="ctr"/>
            <a:r>
              <a:rPr lang="en-US" b="1" dirty="0">
                <a:latin typeface="+mn-lt"/>
              </a:rPr>
              <a:t>Medicare.gov</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22677"/>
            <a:ext cx="10515600" cy="4351338"/>
          </a:xfrm>
        </p:spPr>
        <p:txBody>
          <a:bodyPr>
            <a:normAutofit lnSpcReduction="10000"/>
          </a:bodyPr>
          <a:lstStyle/>
          <a:p>
            <a:pPr marL="0" indent="0">
              <a:buNone/>
            </a:pPr>
            <a:r>
              <a:rPr lang="en-US" dirty="0"/>
              <a:t>When you visit Medicare.gov, you will be able to:</a:t>
            </a:r>
          </a:p>
          <a:p>
            <a:pPr lvl="1"/>
            <a:r>
              <a:rPr lang="en-US" dirty="0"/>
              <a:t>Find information about Medicare health and drug plans in your area, including the cost and the services provided;</a:t>
            </a:r>
          </a:p>
          <a:p>
            <a:pPr lvl="1"/>
            <a:r>
              <a:rPr lang="en-US" dirty="0"/>
              <a:t>Find Medicare-participating doctors and/or other healthcare providers and suppliers;</a:t>
            </a:r>
          </a:p>
          <a:p>
            <a:pPr lvl="1"/>
            <a:r>
              <a:rPr lang="en-US" dirty="0"/>
              <a:t>See the benefits and services covered by Medicare including preventive services; </a:t>
            </a:r>
          </a:p>
          <a:p>
            <a:pPr lvl="1"/>
            <a:r>
              <a:rPr lang="en-US" dirty="0"/>
              <a:t>Find Medicare appeals information and forms;</a:t>
            </a:r>
          </a:p>
          <a:p>
            <a:pPr lvl="1"/>
            <a:r>
              <a:rPr lang="en-US" dirty="0"/>
              <a:t>Find information about the quality of care provided by plans, nursing homes, hospitals, doctors, home health agencies, dialysis facilities, hospice providers, inpatient rehabilitation facilities and long-term care hospitals; and</a:t>
            </a:r>
          </a:p>
          <a:p>
            <a:pPr lvl="1"/>
            <a:r>
              <a:rPr lang="en-US" dirty="0"/>
              <a:t>Find additional resources including websites and phone numbers.</a:t>
            </a:r>
          </a:p>
          <a:p>
            <a:endParaRPr lang="en-US" dirty="0"/>
          </a:p>
        </p:txBody>
      </p:sp>
      <p:pic>
        <p:nvPicPr>
          <p:cNvPr id="4" name="Picture 3">
            <a:extLst>
              <a:ext uri="{FF2B5EF4-FFF2-40B4-BE49-F238E27FC236}">
                <a16:creationId xmlns:a16="http://schemas.microsoft.com/office/drawing/2014/main" id="{288751AB-11A3-4AF0-B317-18CA221B2B83}"/>
              </a:ext>
            </a:extLst>
          </p:cNvPr>
          <p:cNvPicPr>
            <a:picLocks noChangeAspect="1"/>
          </p:cNvPicPr>
          <p:nvPr/>
        </p:nvPicPr>
        <p:blipFill>
          <a:blip r:embed="rId3"/>
          <a:stretch>
            <a:fillRect/>
          </a:stretch>
        </p:blipFill>
        <p:spPr>
          <a:xfrm>
            <a:off x="2678419" y="3476625"/>
            <a:ext cx="455306" cy="396441"/>
          </a:xfrm>
          <a:prstGeom prst="rect">
            <a:avLst/>
          </a:prstGeom>
        </p:spPr>
      </p:pic>
    </p:spTree>
    <p:extLst>
      <p:ext uri="{BB962C8B-B14F-4D97-AF65-F5344CB8AC3E}">
        <p14:creationId xmlns:p14="http://schemas.microsoft.com/office/powerpoint/2010/main" val="266300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Medicare.gov Account</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marL="0" indent="0">
              <a:buNone/>
            </a:pPr>
            <a:r>
              <a:rPr lang="en-US" dirty="0"/>
              <a:t>If you create a Medicare.gov account, you will be able to:</a:t>
            </a:r>
          </a:p>
          <a:p>
            <a:pPr lvl="1"/>
            <a:r>
              <a:rPr lang="en-US" dirty="0"/>
              <a:t>Add prescriptions and pharmacies to  help you better compare health and drug plans in your area;</a:t>
            </a:r>
          </a:p>
          <a:p>
            <a:pPr lvl="1"/>
            <a:r>
              <a:rPr lang="en-US" dirty="0"/>
              <a:t>Sign up to go paperless – receive your yearly “Medicare and You” handbook and Medicare Summary Notices (MSNs) electronically;</a:t>
            </a:r>
          </a:p>
          <a:p>
            <a:pPr lvl="1"/>
            <a:r>
              <a:rPr lang="en-US" dirty="0"/>
              <a:t>View your Original Medicare (Part A and Part B) claims as soon as they are processed;</a:t>
            </a:r>
          </a:p>
          <a:p>
            <a:pPr lvl="1"/>
            <a:r>
              <a:rPr lang="en-US" dirty="0"/>
              <a:t>Print a copy of your Original Medicare card;</a:t>
            </a:r>
          </a:p>
          <a:p>
            <a:pPr lvl="1"/>
            <a:r>
              <a:rPr lang="en-US" dirty="0"/>
              <a:t>See a calendar of preventive services that you are eligible to receive under Original Medicare (Part B); and </a:t>
            </a:r>
          </a:p>
          <a:p>
            <a:pPr lvl="1"/>
            <a:r>
              <a:rPr lang="en-US" dirty="0"/>
              <a:t>Learn about your Medicare premiums and pay them online if you receive a statement.</a:t>
            </a:r>
          </a:p>
          <a:p>
            <a:endParaRPr lang="en-US" dirty="0"/>
          </a:p>
          <a:p>
            <a:endParaRPr lang="en-US" dirty="0"/>
          </a:p>
          <a:p>
            <a:endParaRPr lang="en-US" dirty="0"/>
          </a:p>
        </p:txBody>
      </p:sp>
    </p:spTree>
    <p:extLst>
      <p:ext uri="{BB962C8B-B14F-4D97-AF65-F5344CB8AC3E}">
        <p14:creationId xmlns:p14="http://schemas.microsoft.com/office/powerpoint/2010/main" val="1657281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Interested in Becoming a SHIIP Volunteer?</a:t>
            </a:r>
          </a:p>
        </p:txBody>
      </p:sp>
      <p:pic>
        <p:nvPicPr>
          <p:cNvPr id="8" name="Picture 7" descr="Text&#10;&#10;Description automatically generated">
            <a:extLst>
              <a:ext uri="{FF2B5EF4-FFF2-40B4-BE49-F238E27FC236}">
                <a16:creationId xmlns:a16="http://schemas.microsoft.com/office/drawing/2014/main" id="{D3F1D67E-1B92-4C57-8A01-8BDA9AE97F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44686" y="1425368"/>
            <a:ext cx="5709139" cy="4007263"/>
          </a:xfrm>
          <a:prstGeom prst="rect">
            <a:avLst/>
          </a:prstGeom>
        </p:spPr>
      </p:pic>
      <p:pic>
        <p:nvPicPr>
          <p:cNvPr id="10" name="Picture 2" descr="SHIIP Volunteer">
            <a:extLst>
              <a:ext uri="{FF2B5EF4-FFF2-40B4-BE49-F238E27FC236}">
                <a16:creationId xmlns:a16="http://schemas.microsoft.com/office/drawing/2014/main" id="{09ADBE3E-5AA7-47D6-A688-EA2B2EF973B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1655" y="1638299"/>
            <a:ext cx="47625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98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a:bodyPr>
          <a:lstStyle/>
          <a:p>
            <a:pPr>
              <a:lnSpc>
                <a:spcPct val="100000"/>
              </a:lnSpc>
              <a:spcBef>
                <a:spcPts val="0"/>
              </a:spcBef>
            </a:pPr>
            <a:r>
              <a:rPr lang="en-US" dirty="0"/>
              <a:t>Seniors’ Health Insurance Information Program (SHIIP)/</a:t>
            </a:r>
          </a:p>
          <a:p>
            <a:pPr>
              <a:lnSpc>
                <a:spcPct val="100000"/>
              </a:lnSpc>
              <a:spcBef>
                <a:spcPts val="0"/>
              </a:spcBef>
            </a:pPr>
            <a:r>
              <a:rPr lang="en-US" dirty="0"/>
              <a:t>North Carolina Senior Medicare Patrol (NCSMP)</a:t>
            </a:r>
          </a:p>
          <a:p>
            <a:pPr marL="457200" lvl="1" indent="0">
              <a:lnSpc>
                <a:spcPct val="100000"/>
              </a:lnSpc>
              <a:spcBef>
                <a:spcPts val="0"/>
              </a:spcBef>
              <a:buNone/>
            </a:pPr>
            <a:r>
              <a:rPr lang="en-US" dirty="0"/>
              <a:t>855-408-1212 (toll-free) </a:t>
            </a:r>
          </a:p>
          <a:p>
            <a:pPr marL="457200" lvl="1" indent="0">
              <a:lnSpc>
                <a:spcPct val="100000"/>
              </a:lnSpc>
              <a:spcBef>
                <a:spcPts val="0"/>
              </a:spcBef>
              <a:buNone/>
            </a:pPr>
            <a:r>
              <a:rPr lang="en-US" dirty="0">
                <a:hlinkClick r:id="rId3"/>
              </a:rPr>
              <a:t>www.ncshiip.com</a:t>
            </a:r>
            <a:endParaRPr lang="en-US" dirty="0"/>
          </a:p>
          <a:p>
            <a:pPr>
              <a:lnSpc>
                <a:spcPct val="100000"/>
              </a:lnSpc>
              <a:spcBef>
                <a:spcPts val="0"/>
              </a:spcBef>
            </a:pPr>
            <a:r>
              <a:rPr lang="en-US" dirty="0"/>
              <a:t>Medicare</a:t>
            </a:r>
          </a:p>
          <a:p>
            <a:pPr marL="457200" lvl="1" indent="0">
              <a:lnSpc>
                <a:spcPct val="100000"/>
              </a:lnSpc>
              <a:spcBef>
                <a:spcPts val="0"/>
              </a:spcBef>
              <a:buNone/>
            </a:pPr>
            <a:r>
              <a:rPr lang="en-US" dirty="0"/>
              <a:t>800-633-4227 (toll-free)</a:t>
            </a:r>
          </a:p>
          <a:p>
            <a:pPr marL="457200" lvl="1" indent="0">
              <a:lnSpc>
                <a:spcPct val="100000"/>
              </a:lnSpc>
              <a:spcBef>
                <a:spcPts val="0"/>
              </a:spcBef>
              <a:buNone/>
            </a:pPr>
            <a:r>
              <a:rPr lang="en-US" dirty="0"/>
              <a:t> </a:t>
            </a:r>
            <a:r>
              <a:rPr lang="en-US" dirty="0">
                <a:hlinkClick r:id="rId4"/>
              </a:rPr>
              <a:t>www.medicare.gov</a:t>
            </a:r>
            <a:endParaRPr lang="en-US" dirty="0"/>
          </a:p>
          <a:p>
            <a:pPr>
              <a:lnSpc>
                <a:spcPct val="100000"/>
              </a:lnSpc>
              <a:spcBef>
                <a:spcPts val="0"/>
              </a:spcBef>
            </a:pPr>
            <a:r>
              <a:rPr lang="en-US" dirty="0"/>
              <a:t>Social Security Administration</a:t>
            </a:r>
          </a:p>
          <a:p>
            <a:pPr marL="457200" lvl="1" indent="0">
              <a:lnSpc>
                <a:spcPct val="100000"/>
              </a:lnSpc>
              <a:spcBef>
                <a:spcPts val="0"/>
              </a:spcBef>
              <a:buNone/>
            </a:pPr>
            <a:r>
              <a:rPr lang="en-US" dirty="0"/>
              <a:t>800-772-1213 (toll-free) </a:t>
            </a:r>
          </a:p>
          <a:p>
            <a:pPr marL="457200" lvl="1" indent="0">
              <a:lnSpc>
                <a:spcPct val="100000"/>
              </a:lnSpc>
              <a:spcBef>
                <a:spcPts val="0"/>
              </a:spcBef>
              <a:buNone/>
            </a:pPr>
            <a:r>
              <a:rPr lang="en-US" dirty="0">
                <a:hlinkClick r:id="rId5"/>
              </a:rPr>
              <a:t>www.ssa.gov</a:t>
            </a:r>
            <a:r>
              <a:rPr lang="en-US" dirty="0"/>
              <a:t> </a:t>
            </a:r>
          </a:p>
          <a:p>
            <a:endParaRPr lang="en-US" dirty="0"/>
          </a:p>
        </p:txBody>
      </p:sp>
    </p:spTree>
    <p:extLst>
      <p:ext uri="{BB962C8B-B14F-4D97-AF65-F5344CB8AC3E}">
        <p14:creationId xmlns:p14="http://schemas.microsoft.com/office/powerpoint/2010/main" val="222883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Who is Eligible?</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615900"/>
            <a:ext cx="10515600" cy="4351338"/>
          </a:xfrm>
        </p:spPr>
        <p:txBody>
          <a:bodyPr>
            <a:normAutofit fontScale="77500" lnSpcReduction="20000"/>
          </a:bodyPr>
          <a:lstStyle/>
          <a:p>
            <a:pPr lvl="0">
              <a:lnSpc>
                <a:spcPct val="120000"/>
              </a:lnSpc>
            </a:pPr>
            <a:r>
              <a:rPr lang="en-US" sz="3600" dirty="0">
                <a:latin typeface="Calibri" panose="020F0502020204030204" pitchFamily="34" charset="0"/>
                <a:cs typeface="Calibri" panose="020F0502020204030204" pitchFamily="34" charset="0"/>
              </a:rPr>
              <a:t>Anyone age 65 or older who participates in Social Security or the Railroad Retirement System;</a:t>
            </a:r>
          </a:p>
          <a:p>
            <a:pPr lvl="0">
              <a:lnSpc>
                <a:spcPct val="120000"/>
              </a:lnSpc>
            </a:pPr>
            <a:r>
              <a:rPr lang="en-US" sz="3600" dirty="0">
                <a:latin typeface="Calibri" panose="020F0502020204030204" pitchFamily="34" charset="0"/>
                <a:cs typeface="Calibri" panose="020F0502020204030204" pitchFamily="34" charset="0"/>
              </a:rPr>
              <a:t>Employees of Federal, State or Local Governments, or those whose spouse has participated;</a:t>
            </a:r>
          </a:p>
          <a:p>
            <a:pPr lvl="0">
              <a:lnSpc>
                <a:spcPct val="120000"/>
              </a:lnSpc>
            </a:pPr>
            <a:r>
              <a:rPr lang="en-US" sz="3600" dirty="0">
                <a:latin typeface="Calibri" panose="020F0502020204030204" pitchFamily="34" charset="0"/>
                <a:cs typeface="Calibri" panose="020F0502020204030204" pitchFamily="34" charset="0"/>
              </a:rPr>
              <a:t>Individuals under age 65 that have been awarded Social Security or Railroad Retirement Disability after 24 months;</a:t>
            </a:r>
          </a:p>
          <a:p>
            <a:pPr lvl="0">
              <a:lnSpc>
                <a:spcPct val="120000"/>
              </a:lnSpc>
            </a:pPr>
            <a:r>
              <a:rPr lang="en-US" sz="3600" dirty="0">
                <a:latin typeface="Calibri" panose="020F0502020204030204" pitchFamily="34" charset="0"/>
                <a:cs typeface="Calibri" panose="020F0502020204030204" pitchFamily="34" charset="0"/>
              </a:rPr>
              <a:t>Those disabled due to ALS (Lou Gehrig’s Disease); and</a:t>
            </a:r>
          </a:p>
          <a:p>
            <a:pPr lvl="0">
              <a:lnSpc>
                <a:spcPct val="120000"/>
              </a:lnSpc>
            </a:pPr>
            <a:r>
              <a:rPr lang="en-US" sz="3600" dirty="0">
                <a:latin typeface="Calibri" panose="020F0502020204030204" pitchFamily="34" charset="0"/>
                <a:cs typeface="Calibri" panose="020F0502020204030204" pitchFamily="34" charset="0"/>
              </a:rPr>
              <a:t>Individuals with End-Stage Renal Disease (ESRD).</a:t>
            </a:r>
          </a:p>
        </p:txBody>
      </p:sp>
    </p:spTree>
    <p:extLst>
      <p:ext uri="{BB962C8B-B14F-4D97-AF65-F5344CB8AC3E}">
        <p14:creationId xmlns:p14="http://schemas.microsoft.com/office/powerpoint/2010/main" val="136667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marL="0" indent="0" algn="ctr">
              <a:lnSpc>
                <a:spcPct val="100000"/>
              </a:lnSpc>
              <a:spcBef>
                <a:spcPts val="0"/>
              </a:spcBef>
              <a:buNone/>
            </a:pPr>
            <a:r>
              <a:rPr lang="en-US" dirty="0"/>
              <a:t>“Medicare and You” Handbook</a:t>
            </a:r>
          </a:p>
          <a:p>
            <a:pPr marL="0" indent="0" algn="ctr">
              <a:lnSpc>
                <a:spcPct val="100000"/>
              </a:lnSpc>
              <a:spcBef>
                <a:spcPts val="0"/>
              </a:spcBef>
              <a:buNone/>
            </a:pPr>
            <a:r>
              <a:rPr lang="en-US" dirty="0"/>
              <a:t>Remember, this is the owner’s manual for people on Medicare!</a:t>
            </a:r>
          </a:p>
          <a:p>
            <a:endParaRPr lang="en-US" dirty="0"/>
          </a:p>
        </p:txBody>
      </p:sp>
      <p:pic>
        <p:nvPicPr>
          <p:cNvPr id="4" name="Picture 4" descr="Medicare and You Handbook 2021">
            <a:extLst>
              <a:ext uri="{FF2B5EF4-FFF2-40B4-BE49-F238E27FC236}">
                <a16:creationId xmlns:a16="http://schemas.microsoft.com/office/drawing/2014/main" id="{536E60B9-B112-4215-8D1C-A1D478CD0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999" y="1384184"/>
            <a:ext cx="2688753" cy="349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77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305F-D36B-40F9-8FA6-4AD19DDF53D4}"/>
              </a:ext>
            </a:extLst>
          </p:cNvPr>
          <p:cNvSpPr>
            <a:spLocks noGrp="1"/>
          </p:cNvSpPr>
          <p:nvPr>
            <p:ph type="title"/>
          </p:nvPr>
        </p:nvSpPr>
        <p:spPr>
          <a:xfrm>
            <a:off x="838200" y="1165225"/>
            <a:ext cx="10515600" cy="1325563"/>
          </a:xfrm>
        </p:spPr>
        <p:txBody>
          <a:bodyPr/>
          <a:lstStyle/>
          <a:p>
            <a:pPr algn="ctr"/>
            <a:r>
              <a:rPr lang="en-US" b="1" dirty="0"/>
              <a:t>Questions?</a:t>
            </a:r>
          </a:p>
        </p:txBody>
      </p:sp>
      <p:sp>
        <p:nvSpPr>
          <p:cNvPr id="3" name="Content Placeholder 2">
            <a:extLst>
              <a:ext uri="{FF2B5EF4-FFF2-40B4-BE49-F238E27FC236}">
                <a16:creationId xmlns:a16="http://schemas.microsoft.com/office/drawing/2014/main" id="{7E8AF96A-33C3-46A7-941C-212324D3C598}"/>
              </a:ext>
            </a:extLst>
          </p:cNvPr>
          <p:cNvSpPr>
            <a:spLocks noGrp="1"/>
          </p:cNvSpPr>
          <p:nvPr>
            <p:ph idx="1"/>
          </p:nvPr>
        </p:nvSpPr>
        <p:spPr>
          <a:xfrm>
            <a:off x="838200" y="2625725"/>
            <a:ext cx="10515600" cy="3067050"/>
          </a:xfrm>
        </p:spPr>
        <p:txBody>
          <a:bodyPr/>
          <a:lstStyle/>
          <a:p>
            <a:pPr marL="0" indent="0" algn="ctr">
              <a:buNone/>
            </a:pPr>
            <a:r>
              <a:rPr lang="en-US" dirty="0"/>
              <a:t>Contact SHIIP and NCSMP </a:t>
            </a:r>
          </a:p>
          <a:p>
            <a:pPr marL="0" indent="0" algn="ctr">
              <a:buNone/>
            </a:pPr>
            <a:r>
              <a:rPr lang="en-US" b="1" dirty="0"/>
              <a:t>855-408-1212</a:t>
            </a:r>
          </a:p>
          <a:p>
            <a:pPr marL="0" indent="0" algn="ctr">
              <a:buNone/>
            </a:pPr>
            <a:r>
              <a:rPr lang="en-US" dirty="0"/>
              <a:t>(Monday – Friday 8:00 AM to 5:00 PM)</a:t>
            </a:r>
          </a:p>
          <a:p>
            <a:pPr marL="0" indent="0" algn="ctr">
              <a:buNone/>
            </a:pPr>
            <a:r>
              <a:rPr lang="en-US" dirty="0">
                <a:hlinkClick r:id="rId3"/>
              </a:rPr>
              <a:t>www.ncshiip.com</a:t>
            </a:r>
            <a:endParaRPr lang="en-US" dirty="0"/>
          </a:p>
          <a:p>
            <a:pPr marL="0" indent="0" algn="ctr">
              <a:buNone/>
            </a:pPr>
            <a:r>
              <a:rPr lang="en-US" dirty="0">
                <a:hlinkClick r:id="rId4"/>
              </a:rPr>
              <a:t>ncshiip@ncdoi.gov</a:t>
            </a:r>
            <a:r>
              <a:rPr lang="en-US" dirty="0"/>
              <a:t> </a:t>
            </a:r>
          </a:p>
        </p:txBody>
      </p:sp>
      <p:pic>
        <p:nvPicPr>
          <p:cNvPr id="4" name="Picture 3" descr="Logo&#10;&#10;Description automatically generated">
            <a:extLst>
              <a:ext uri="{FF2B5EF4-FFF2-40B4-BE49-F238E27FC236}">
                <a16:creationId xmlns:a16="http://schemas.microsoft.com/office/drawing/2014/main" id="{4511D4F9-9BFF-4A15-9357-622ADA993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884" y="229181"/>
            <a:ext cx="2242916" cy="1325563"/>
          </a:xfrm>
          <a:prstGeom prst="rect">
            <a:avLst/>
          </a:prstGeom>
        </p:spPr>
      </p:pic>
    </p:spTree>
    <p:extLst>
      <p:ext uri="{BB962C8B-B14F-4D97-AF65-F5344CB8AC3E}">
        <p14:creationId xmlns:p14="http://schemas.microsoft.com/office/powerpoint/2010/main" val="258766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Administration and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741735"/>
            <a:ext cx="10515600" cy="4351338"/>
          </a:xfrm>
        </p:spPr>
        <p:txBody>
          <a:bodyPr>
            <a:normAutofit/>
          </a:bodyPr>
          <a:lstStyle/>
          <a:p>
            <a:pPr lvl="0">
              <a:lnSpc>
                <a:spcPct val="100000"/>
              </a:lnSpc>
            </a:pPr>
            <a:r>
              <a:rPr lang="en-US" sz="3100" dirty="0">
                <a:latin typeface="Calibri" panose="020F0502020204030204" pitchFamily="34" charset="0"/>
                <a:cs typeface="Calibri" panose="020F0502020204030204" pitchFamily="34" charset="0"/>
              </a:rPr>
              <a:t>Medicare is administered by the Centers for Medicare and Medicaid Services (CMS).</a:t>
            </a:r>
          </a:p>
          <a:p>
            <a:pPr lvl="0">
              <a:lnSpc>
                <a:spcPct val="100000"/>
              </a:lnSpc>
            </a:pPr>
            <a:r>
              <a:rPr lang="en-US" sz="3100" dirty="0">
                <a:latin typeface="Calibri" panose="020F0502020204030204" pitchFamily="34" charset="0"/>
                <a:cs typeface="Calibri" panose="020F0502020204030204" pitchFamily="34" charset="0"/>
              </a:rPr>
              <a:t>CMS is a branch of the Department of Health and Human Services (DHHS).</a:t>
            </a:r>
          </a:p>
          <a:p>
            <a:pPr lvl="0">
              <a:lnSpc>
                <a:spcPct val="100000"/>
              </a:lnSpc>
            </a:pPr>
            <a:r>
              <a:rPr lang="en-US" sz="3100" dirty="0">
                <a:latin typeface="Calibri" panose="020F0502020204030204" pitchFamily="34" charset="0"/>
                <a:cs typeface="Calibri" panose="020F0502020204030204" pitchFamily="34" charset="0"/>
              </a:rPr>
              <a:t>The Social Security Administration (SSA) is responsible for Medicare eligibility and enrollment.</a:t>
            </a:r>
          </a:p>
        </p:txBody>
      </p:sp>
    </p:spTree>
    <p:extLst>
      <p:ext uri="{BB962C8B-B14F-4D97-AF65-F5344CB8AC3E}">
        <p14:creationId xmlns:p14="http://schemas.microsoft.com/office/powerpoint/2010/main" val="304333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Medicaid vs. Medicare</a:t>
            </a:r>
          </a:p>
        </p:txBody>
      </p:sp>
      <p:pic>
        <p:nvPicPr>
          <p:cNvPr id="6" name="Content Placeholder 5">
            <a:extLst>
              <a:ext uri="{FF2B5EF4-FFF2-40B4-BE49-F238E27FC236}">
                <a16:creationId xmlns:a16="http://schemas.microsoft.com/office/drawing/2014/main" id="{13AC2F57-B4E3-429F-A765-ECC35D7D8233}"/>
              </a:ext>
            </a:extLst>
          </p:cNvPr>
          <p:cNvPicPr>
            <a:picLocks noGrp="1" noChangeAspect="1"/>
          </p:cNvPicPr>
          <p:nvPr>
            <p:ph idx="1"/>
          </p:nvPr>
        </p:nvPicPr>
        <p:blipFill>
          <a:blip r:embed="rId3"/>
          <a:stretch>
            <a:fillRect/>
          </a:stretch>
        </p:blipFill>
        <p:spPr>
          <a:xfrm>
            <a:off x="1459590" y="1298263"/>
            <a:ext cx="9272820" cy="4261473"/>
          </a:xfrm>
          <a:prstGeom prst="rect">
            <a:avLst/>
          </a:prstGeom>
        </p:spPr>
      </p:pic>
    </p:spTree>
    <p:extLst>
      <p:ext uri="{BB962C8B-B14F-4D97-AF65-F5344CB8AC3E}">
        <p14:creationId xmlns:p14="http://schemas.microsoft.com/office/powerpoint/2010/main" val="417670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sz="4000" b="1" dirty="0">
                <a:latin typeface="+mn-lt"/>
              </a:rPr>
              <a:t>Do I Need to Enroll into Medicare Part A and Part B?</a:t>
            </a:r>
          </a:p>
        </p:txBody>
      </p:sp>
      <p:pic>
        <p:nvPicPr>
          <p:cNvPr id="4" name="Picture 8" descr="medicare penalties and deadlines man image">
            <a:extLst>
              <a:ext uri="{FF2B5EF4-FFF2-40B4-BE49-F238E27FC236}">
                <a16:creationId xmlns:a16="http://schemas.microsoft.com/office/drawing/2014/main" id="{7F7C9594-06AE-4194-8490-EE034F6DF2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4074" y="1357331"/>
            <a:ext cx="57150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3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Automatic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691401"/>
            <a:ext cx="10515600" cy="4351338"/>
          </a:xfrm>
        </p:spPr>
        <p:txBody>
          <a:bodyPr>
            <a:normAutofit fontScale="47500" lnSpcReduction="20000"/>
          </a:bodyPr>
          <a:lstStyle/>
          <a:p>
            <a:pPr lvl="0">
              <a:lnSpc>
                <a:spcPct val="120000"/>
              </a:lnSpc>
            </a:pPr>
            <a:r>
              <a:rPr lang="en-US" sz="5600" dirty="0">
                <a:latin typeface="Calibri" panose="020F0502020204030204" pitchFamily="34" charset="0"/>
                <a:cs typeface="Calibri" panose="020F0502020204030204" pitchFamily="34" charset="0"/>
              </a:rPr>
              <a:t>If collecting Social Security Retirement Benefits prior to age 65;</a:t>
            </a:r>
          </a:p>
          <a:p>
            <a:pPr>
              <a:lnSpc>
                <a:spcPct val="120000"/>
              </a:lnSpc>
            </a:pPr>
            <a:r>
              <a:rPr lang="en-US" sz="5600" dirty="0">
                <a:latin typeface="Calibri" panose="020F0502020204030204" pitchFamily="34" charset="0"/>
                <a:cs typeface="Calibri" panose="020F0502020204030204" pitchFamily="34" charset="0"/>
              </a:rPr>
              <a:t>People under 65 entitled to Social Security Disability Benefits; and</a:t>
            </a:r>
          </a:p>
          <a:p>
            <a:pPr lvl="1">
              <a:lnSpc>
                <a:spcPct val="120000"/>
              </a:lnSpc>
              <a:spcBef>
                <a:spcPts val="1000"/>
              </a:spcBef>
            </a:pPr>
            <a:r>
              <a:rPr lang="en-US" sz="4400" dirty="0">
                <a:latin typeface="Calibri" panose="020F0502020204030204" pitchFamily="34" charset="0"/>
                <a:cs typeface="Calibri" panose="020F0502020204030204" pitchFamily="34" charset="0"/>
              </a:rPr>
              <a:t>B</a:t>
            </a:r>
            <a:r>
              <a:rPr lang="en-US" sz="5100" dirty="0">
                <a:latin typeface="Calibri" panose="020F0502020204030204" pitchFamily="34" charset="0"/>
                <a:cs typeface="Calibri" panose="020F0502020204030204" pitchFamily="34" charset="0"/>
              </a:rPr>
              <a:t>eneficiary will receive Medicare card in the mail indicating automatic enrollment in Part A and Part B</a:t>
            </a:r>
          </a:p>
          <a:p>
            <a:pPr lvl="2">
              <a:lnSpc>
                <a:spcPct val="120000"/>
              </a:lnSpc>
              <a:spcBef>
                <a:spcPts val="1000"/>
              </a:spcBef>
            </a:pPr>
            <a:r>
              <a:rPr lang="en-US" sz="4200" dirty="0">
                <a:latin typeface="Calibri" panose="020F0502020204030204" pitchFamily="34" charset="0"/>
                <a:cs typeface="Calibri" panose="020F0502020204030204" pitchFamily="34" charset="0"/>
              </a:rPr>
              <a:t>Beneficiary has the option to decline Part B coverage by returning the card to Social Security</a:t>
            </a:r>
          </a:p>
          <a:p>
            <a:pPr lvl="1">
              <a:lnSpc>
                <a:spcPct val="120000"/>
              </a:lnSpc>
              <a:spcBef>
                <a:spcPts val="1000"/>
              </a:spcBef>
            </a:pPr>
            <a:r>
              <a:rPr lang="en-US" sz="5100" dirty="0">
                <a:latin typeface="Calibri" panose="020F0502020204030204" pitchFamily="34" charset="0"/>
                <a:cs typeface="Calibri" panose="020F0502020204030204" pitchFamily="34" charset="0"/>
              </a:rPr>
              <a:t>Coverage will begin the 1</a:t>
            </a:r>
            <a:r>
              <a:rPr lang="en-US" sz="5100" baseline="30000" dirty="0">
                <a:latin typeface="Calibri" panose="020F0502020204030204" pitchFamily="34" charset="0"/>
                <a:cs typeface="Calibri" panose="020F0502020204030204" pitchFamily="34" charset="0"/>
              </a:rPr>
              <a:t>st</a:t>
            </a:r>
            <a:r>
              <a:rPr lang="en-US" sz="5100" dirty="0">
                <a:latin typeface="Calibri" panose="020F0502020204030204" pitchFamily="34" charset="0"/>
                <a:cs typeface="Calibri" panose="020F0502020204030204" pitchFamily="34" charset="0"/>
              </a:rPr>
              <a:t> day of your birth month, unless your birthday is the 1</a:t>
            </a:r>
            <a:r>
              <a:rPr lang="en-US" sz="5100" baseline="30000" dirty="0">
                <a:latin typeface="Calibri" panose="020F0502020204030204" pitchFamily="34" charset="0"/>
                <a:cs typeface="Calibri" panose="020F0502020204030204" pitchFamily="34" charset="0"/>
              </a:rPr>
              <a:t>st</a:t>
            </a:r>
            <a:r>
              <a:rPr lang="en-US" sz="5100" dirty="0">
                <a:latin typeface="Calibri" panose="020F0502020204030204" pitchFamily="34" charset="0"/>
                <a:cs typeface="Calibri" panose="020F0502020204030204" pitchFamily="34" charset="0"/>
              </a:rPr>
              <a:t> day of the month, in which case, coverage begins the first day of the preceding month.</a:t>
            </a:r>
          </a:p>
        </p:txBody>
      </p:sp>
    </p:spTree>
    <p:extLst>
      <p:ext uri="{BB962C8B-B14F-4D97-AF65-F5344CB8AC3E}">
        <p14:creationId xmlns:p14="http://schemas.microsoft.com/office/powerpoint/2010/main" val="291492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Initial Enrollment Period</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199" y="1492332"/>
            <a:ext cx="10515600" cy="4351338"/>
          </a:xfrm>
        </p:spPr>
        <p:txBody>
          <a:bodyPr>
            <a:normAutofit fontScale="92500"/>
          </a:bodyPr>
          <a:lstStyle/>
          <a:p>
            <a:pPr lvl="0">
              <a:lnSpc>
                <a:spcPct val="100000"/>
              </a:lnSpc>
            </a:pPr>
            <a:r>
              <a:rPr lang="en-US" sz="3100" dirty="0">
                <a:latin typeface="Calibri" panose="020F0502020204030204" pitchFamily="34" charset="0"/>
                <a:cs typeface="Calibri" panose="020F0502020204030204" pitchFamily="34" charset="0"/>
              </a:rPr>
              <a:t>If turning 65 and </a:t>
            </a:r>
            <a:r>
              <a:rPr lang="en-US" sz="3100" u="sng" dirty="0">
                <a:latin typeface="Calibri" panose="020F0502020204030204" pitchFamily="34" charset="0"/>
                <a:cs typeface="Calibri" panose="020F0502020204030204" pitchFamily="34" charset="0"/>
              </a:rPr>
              <a:t>not</a:t>
            </a:r>
            <a:r>
              <a:rPr lang="en-US" sz="3100" dirty="0">
                <a:latin typeface="Calibri" panose="020F0502020204030204" pitchFamily="34" charset="0"/>
                <a:cs typeface="Calibri" panose="020F0502020204030204" pitchFamily="34" charset="0"/>
              </a:rPr>
              <a:t> collecting Social Security Retirement benefits (Automatic Enrollment);</a:t>
            </a:r>
          </a:p>
          <a:p>
            <a:pPr lvl="0">
              <a:lnSpc>
                <a:spcPct val="100000"/>
              </a:lnSpc>
            </a:pPr>
            <a:r>
              <a:rPr lang="en-US" sz="3100" dirty="0">
                <a:latin typeface="Calibri" panose="020F0502020204030204" pitchFamily="34" charset="0"/>
                <a:cs typeface="Calibri" panose="020F0502020204030204" pitchFamily="34" charset="0"/>
              </a:rPr>
              <a:t>There is a seven-month period to enroll into Medicare without penalty; and</a:t>
            </a:r>
          </a:p>
          <a:p>
            <a:pPr lvl="0">
              <a:lnSpc>
                <a:spcPct val="100000"/>
              </a:lnSpc>
            </a:pPr>
            <a:endParaRPr lang="en-US" sz="3100" dirty="0">
              <a:latin typeface="Calibri" panose="020F0502020204030204" pitchFamily="34" charset="0"/>
              <a:cs typeface="Calibri" panose="020F0502020204030204" pitchFamily="34" charset="0"/>
            </a:endParaRPr>
          </a:p>
          <a:p>
            <a:pPr marL="0" lvl="0" indent="0">
              <a:lnSpc>
                <a:spcPct val="100000"/>
              </a:lnSpc>
              <a:buNone/>
            </a:pPr>
            <a:endParaRPr lang="en-US" sz="3100" dirty="0">
              <a:latin typeface="Calibri" panose="020F0502020204030204" pitchFamily="34" charset="0"/>
              <a:cs typeface="Calibri" panose="020F0502020204030204" pitchFamily="34" charset="0"/>
            </a:endParaRPr>
          </a:p>
          <a:p>
            <a:pPr>
              <a:lnSpc>
                <a:spcPct val="100000"/>
              </a:lnSpc>
            </a:pPr>
            <a:endParaRPr lang="en-US" sz="3100" dirty="0">
              <a:latin typeface="Calibri" panose="020F0502020204030204" pitchFamily="34" charset="0"/>
              <a:cs typeface="Calibri" panose="020F0502020204030204" pitchFamily="34" charset="0"/>
            </a:endParaRPr>
          </a:p>
          <a:p>
            <a:pPr>
              <a:lnSpc>
                <a:spcPct val="100000"/>
              </a:lnSpc>
            </a:pPr>
            <a:r>
              <a:rPr lang="en-US" sz="3100" dirty="0">
                <a:latin typeface="Calibri" panose="020F0502020204030204" pitchFamily="34" charset="0"/>
                <a:cs typeface="Calibri" panose="020F0502020204030204" pitchFamily="34" charset="0"/>
              </a:rPr>
              <a:t>Effective date for coverage will depend on when enrollment occurs.</a:t>
            </a:r>
          </a:p>
          <a:p>
            <a:pPr marL="0" lvl="0" indent="0">
              <a:lnSpc>
                <a:spcPct val="110000"/>
              </a:lnSpc>
              <a:buNone/>
            </a:pPr>
            <a:endParaRPr lang="en-US" sz="3100" dirty="0">
              <a:latin typeface="Calibri" panose="020F0502020204030204" pitchFamily="34" charset="0"/>
              <a:cs typeface="Calibri" panose="020F0502020204030204" pitchFamily="34" charset="0"/>
            </a:endParaRPr>
          </a:p>
          <a:p>
            <a:pPr marL="0" lvl="0" indent="0">
              <a:lnSpc>
                <a:spcPct val="110000"/>
              </a:lnSpc>
              <a:buNone/>
            </a:pPr>
            <a:endParaRPr lang="en-US" sz="3100" dirty="0">
              <a:latin typeface="Calibri" panose="020F0502020204030204" pitchFamily="34" charset="0"/>
              <a:cs typeface="Calibri" panose="020F0502020204030204" pitchFamily="34" charset="0"/>
            </a:endParaRPr>
          </a:p>
          <a:p>
            <a:pPr lvl="0">
              <a:lnSpc>
                <a:spcPct val="110000"/>
              </a:lnSpc>
            </a:pPr>
            <a:endParaRPr lang="en-US" sz="51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6C613-B733-43AB-A600-F274002C3B5C}"/>
              </a:ext>
            </a:extLst>
          </p:cNvPr>
          <p:cNvPicPr>
            <a:picLocks noChangeAspect="1"/>
          </p:cNvPicPr>
          <p:nvPr/>
        </p:nvPicPr>
        <p:blipFill>
          <a:blip r:embed="rId3"/>
          <a:stretch>
            <a:fillRect/>
          </a:stretch>
        </p:blipFill>
        <p:spPr>
          <a:xfrm>
            <a:off x="2219181" y="3521865"/>
            <a:ext cx="7579160" cy="1684412"/>
          </a:xfrm>
          <a:prstGeom prst="rect">
            <a:avLst/>
          </a:prstGeom>
        </p:spPr>
      </p:pic>
    </p:spTree>
    <p:extLst>
      <p:ext uri="{BB962C8B-B14F-4D97-AF65-F5344CB8AC3E}">
        <p14:creationId xmlns:p14="http://schemas.microsoft.com/office/powerpoint/2010/main" val="3375784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2816</TotalTime>
  <Words>1846</Words>
  <Application>Microsoft Office PowerPoint</Application>
  <PresentationFormat>Widescreen</PresentationFormat>
  <Paragraphs>220</Paragraphs>
  <Slides>41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Arial</vt:lpstr>
      <vt:lpstr>Calibri</vt:lpstr>
      <vt:lpstr>Calibri Light</vt:lpstr>
      <vt:lpstr>Office Theme</vt:lpstr>
      <vt:lpstr>Acrobat Document</vt:lpstr>
      <vt:lpstr>Medicare 101 The Basics</vt:lpstr>
      <vt:lpstr>What is Medicare?</vt:lpstr>
      <vt:lpstr>What is Medicare?</vt:lpstr>
      <vt:lpstr>Who is Eligible?</vt:lpstr>
      <vt:lpstr>Administration and Enrollment</vt:lpstr>
      <vt:lpstr>Medicaid vs. Medicare</vt:lpstr>
      <vt:lpstr>Do I Need to Enroll into Medicare Part A and Part B?</vt:lpstr>
      <vt:lpstr>Automatic Enrollment</vt:lpstr>
      <vt:lpstr>Initial Enrollment Period</vt:lpstr>
      <vt:lpstr>General Enrollment Period</vt:lpstr>
      <vt:lpstr>Special Enrollment Period</vt:lpstr>
      <vt:lpstr>How Do I Enroll in Medicare Part A and B?</vt:lpstr>
      <vt:lpstr>How Do I Enroll in Medicare B During COVID-19?</vt:lpstr>
      <vt:lpstr>Four Parts of Medicare</vt:lpstr>
      <vt:lpstr>Your Medicare Coverage Choices (there are two options)</vt:lpstr>
      <vt:lpstr>Your Medicare Coverage Choices</vt:lpstr>
      <vt:lpstr>What Does Original Medicare Cover?</vt:lpstr>
      <vt:lpstr>What Is NOT Covered by Original Medicare?</vt:lpstr>
      <vt:lpstr>Medicare Part A and Part B</vt:lpstr>
      <vt:lpstr>PowerPoint Presentation</vt:lpstr>
      <vt:lpstr>PowerPoint Presentation</vt:lpstr>
      <vt:lpstr>Medicare Supplement (Medigap Plans)</vt:lpstr>
      <vt:lpstr>PowerPoint Presentation</vt:lpstr>
      <vt:lpstr>Medicare Prescription Drug Coverage – Part D</vt:lpstr>
      <vt:lpstr>When Can I Enroll into a Part D Plan?</vt:lpstr>
      <vt:lpstr>Part D – Extra Help Program</vt:lpstr>
      <vt:lpstr>Your Medicare Coverage Choices</vt:lpstr>
      <vt:lpstr>Medicare Advantage Plans (Part C)</vt:lpstr>
      <vt:lpstr>When and How Can You Enroll into a Medicare Advantage Plan?</vt:lpstr>
      <vt:lpstr>Original Medicare vs. Medicare Advantage Plans</vt:lpstr>
      <vt:lpstr>Differences between Medigap Plans and Medicare Advantage Plans</vt:lpstr>
      <vt:lpstr>Medicare Savings Programs</vt:lpstr>
      <vt:lpstr>Does Medicare Cover Preventive Care?</vt:lpstr>
      <vt:lpstr>NC Senior Medicare Patrol (NCSMP) Program</vt:lpstr>
      <vt:lpstr>NC Senior Medicare Patrol (NCSMP) Program</vt:lpstr>
      <vt:lpstr>Medicare.gov</vt:lpstr>
      <vt:lpstr>Medicare.gov Account</vt:lpstr>
      <vt:lpstr>Interested in Becoming a SHIIP Volunteer?</vt:lpstr>
      <vt:lpstr>Where Can You Get Help?</vt:lpstr>
      <vt:lpstr>Where Can You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Here</dc:title>
  <dc:creator>Redick, Cory</dc:creator>
  <cp:lastModifiedBy>Munden, Melinda</cp:lastModifiedBy>
  <cp:revision>33</cp:revision>
  <cp:lastPrinted>2021-08-05T16:19:46Z</cp:lastPrinted>
  <dcterms:created xsi:type="dcterms:W3CDTF">2019-10-15T18:31:36Z</dcterms:created>
  <dcterms:modified xsi:type="dcterms:W3CDTF">2021-08-05T19:39:17Z</dcterms:modified>
</cp:coreProperties>
</file>